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3" r:id="rId1"/>
  </p:sldMasterIdLst>
  <p:notesMasterIdLst>
    <p:notesMasterId r:id="rId53"/>
  </p:notesMasterIdLst>
  <p:handoutMasterIdLst>
    <p:handoutMasterId r:id="rId54"/>
  </p:handoutMasterIdLst>
  <p:sldIdLst>
    <p:sldId id="333" r:id="rId2"/>
    <p:sldId id="334" r:id="rId3"/>
    <p:sldId id="323" r:id="rId4"/>
    <p:sldId id="396" r:id="rId5"/>
    <p:sldId id="397" r:id="rId6"/>
    <p:sldId id="399" r:id="rId7"/>
    <p:sldId id="400" r:id="rId8"/>
    <p:sldId id="401" r:id="rId9"/>
    <p:sldId id="443" r:id="rId10"/>
    <p:sldId id="407" r:id="rId11"/>
    <p:sldId id="408" r:id="rId12"/>
    <p:sldId id="418" r:id="rId13"/>
    <p:sldId id="412" r:id="rId14"/>
    <p:sldId id="413" r:id="rId15"/>
    <p:sldId id="414" r:id="rId16"/>
    <p:sldId id="415" r:id="rId17"/>
    <p:sldId id="416" r:id="rId18"/>
    <p:sldId id="444" r:id="rId19"/>
    <p:sldId id="402" r:id="rId20"/>
    <p:sldId id="403" r:id="rId21"/>
    <p:sldId id="404" r:id="rId22"/>
    <p:sldId id="405" r:id="rId23"/>
    <p:sldId id="419" r:id="rId24"/>
    <p:sldId id="420" r:id="rId25"/>
    <p:sldId id="421" r:id="rId26"/>
    <p:sldId id="442" r:id="rId27"/>
    <p:sldId id="422" r:id="rId28"/>
    <p:sldId id="445" r:id="rId29"/>
    <p:sldId id="423" r:id="rId30"/>
    <p:sldId id="428" r:id="rId31"/>
    <p:sldId id="424" r:id="rId32"/>
    <p:sldId id="429" r:id="rId33"/>
    <p:sldId id="430" r:id="rId34"/>
    <p:sldId id="436" r:id="rId35"/>
    <p:sldId id="432" r:id="rId36"/>
    <p:sldId id="434" r:id="rId37"/>
    <p:sldId id="437" r:id="rId38"/>
    <p:sldId id="438" r:id="rId39"/>
    <p:sldId id="446" r:id="rId40"/>
    <p:sldId id="449" r:id="rId41"/>
    <p:sldId id="450" r:id="rId42"/>
    <p:sldId id="451" r:id="rId43"/>
    <p:sldId id="452" r:id="rId44"/>
    <p:sldId id="453" r:id="rId45"/>
    <p:sldId id="454" r:id="rId46"/>
    <p:sldId id="455" r:id="rId47"/>
    <p:sldId id="456" r:id="rId48"/>
    <p:sldId id="457" r:id="rId49"/>
    <p:sldId id="458" r:id="rId50"/>
    <p:sldId id="459" r:id="rId51"/>
    <p:sldId id="447" r:id="rId5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1E97A-D4E6-47E2-B9CA-798226079AC5}" v="1" dt="2018-10-15T19:10:08.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82948" autoAdjust="0"/>
  </p:normalViewPr>
  <p:slideViewPr>
    <p:cSldViewPr>
      <p:cViewPr varScale="1">
        <p:scale>
          <a:sx n="67" d="100"/>
          <a:sy n="67" d="100"/>
        </p:scale>
        <p:origin x="708" y="60"/>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3044"/>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Tara</a:t>
            </a:r>
            <a:r>
              <a:rPr lang="en-US" altLang="en-US" b="1" baseline="0" dirty="0"/>
              <a:t> Baker</a:t>
            </a:r>
            <a:r>
              <a:rPr lang="en-US" altLang="en-US" b="1" dirty="0"/>
              <a:t>.  It covers the following tax topics: Head of Household</a:t>
            </a:r>
            <a:r>
              <a:rPr lang="en-US" altLang="en-US" b="1" baseline="0" dirty="0"/>
              <a:t> filing status, Qualifying Child Dependent, Income (alimony</a:t>
            </a:r>
            <a:r>
              <a:rPr lang="en-US" altLang="en-US" b="1" dirty="0"/>
              <a:t>, gambling</a:t>
            </a:r>
            <a:r>
              <a:rPr lang="en-US" altLang="en-US" b="1" baseline="0" dirty="0"/>
              <a:t> winnings</a:t>
            </a:r>
            <a:r>
              <a:rPr lang="en-US" altLang="en-US" b="1" dirty="0"/>
              <a:t>, and cancellation of debt), Adjustments (Early</a:t>
            </a:r>
            <a:r>
              <a:rPr lang="en-US" altLang="en-US" b="1" baseline="0" dirty="0"/>
              <a:t> Withdrawal Penalty)</a:t>
            </a:r>
            <a:r>
              <a:rPr lang="en-US" altLang="en-US" b="1" dirty="0"/>
              <a:t>, Credits (Child</a:t>
            </a:r>
            <a:r>
              <a:rPr lang="en-US" altLang="en-US" b="1" baseline="0" dirty="0"/>
              <a:t> Tax Credit, Child and Dependent Care Credit, and Earned income Credit). The class will also get additional practice with Wages (W-2) and Interest (1099-INT).</a:t>
            </a:r>
          </a:p>
          <a:p>
            <a:pPr marL="0" indent="0">
              <a:buNone/>
            </a:pPr>
            <a:endParaRPr lang="en-US" altLang="en-US" b="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dirty="0"/>
          </a:p>
          <a:p>
            <a:pPr marL="0" indent="0">
              <a:buNone/>
            </a:pPr>
            <a:endParaRPr lang="en-US" altLang="en-US" b="1" baseline="0" dirty="0"/>
          </a:p>
          <a:p>
            <a:pPr marL="0" indent="0">
              <a:buNone/>
            </a:pPr>
            <a:endParaRPr lang="en-US" altLang="en-US" b="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A166DD45-F77F-4BE1-9AE4-8AE466B34B60}" type="slidenum">
              <a:rPr lang="en-US" altLang="en-US" sz="1800"/>
              <a:pPr eaLnBrk="1" hangingPunct="1">
                <a:spcBef>
                  <a:spcPct val="0"/>
                </a:spcBef>
                <a:buClrTx/>
                <a:buFontTx/>
                <a:buNone/>
              </a:pPr>
              <a:t>10</a:t>
            </a:fld>
            <a:endParaRPr lang="en-US" altLang="en-US" sz="1800" dirty="0"/>
          </a:p>
        </p:txBody>
      </p:sp>
      <p:sp>
        <p:nvSpPr>
          <p:cNvPr id="106499" name="Rectangle 2"/>
          <p:cNvSpPr>
            <a:spLocks noGrp="1" noRot="1" noChangeAspect="1" noChangeArrowheads="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 this lesson only the Qualifying Child will be addressed</a:t>
            </a:r>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77978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a:t>Instructors must stress the importance of the interview to determine dependent status and to reinforce the requirement</a:t>
            </a:r>
            <a:r>
              <a:rPr lang="en-US" altLang="en-US" b="1" i="0" baseline="0" dirty="0"/>
              <a:t> to complete the shaded area on the I&amp;I Sheet</a:t>
            </a:r>
            <a:endParaRPr lang="en-US" altLang="en-US" b="1" i="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34368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r>
              <a:rPr lang="en-US" b="1" dirty="0"/>
              <a:t>The Instructor should lead the discussion as the class</a:t>
            </a:r>
            <a:r>
              <a:rPr lang="en-US" b="1" baseline="0" dirty="0"/>
              <a:t> “walks down” the steps.  After the review of the tests direct the class to Table 1 and point out the tests in an Interview format.</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FB6AB21-86C4-4C18-96F1-AC32C5F8D032}" type="slidenum">
              <a:rPr lang="en-US" smtClean="0"/>
              <a:t>13</a:t>
            </a:fld>
            <a:endParaRPr lang="en-US" dirty="0"/>
          </a:p>
        </p:txBody>
      </p:sp>
    </p:spTree>
    <p:extLst>
      <p:ext uri="{BB962C8B-B14F-4D97-AF65-F5344CB8AC3E}">
        <p14:creationId xmlns:p14="http://schemas.microsoft.com/office/powerpoint/2010/main" val="135975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9" rIns="93156" bIns="46579"/>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EE9AE915-0E78-4B93-B1BB-31D88AB883C6}" type="slidenum">
              <a:rPr lang="en-US" altLang="en-US" sz="1800"/>
              <a:pPr eaLnBrk="1" hangingPunct="1">
                <a:spcBef>
                  <a:spcPct val="0"/>
                </a:spcBef>
                <a:buClrTx/>
                <a:buFontTx/>
                <a:buNone/>
              </a:pPr>
              <a:t>14</a:t>
            </a:fld>
            <a:endParaRPr lang="en-US" altLang="en-US" sz="180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50911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p:cNvSpPr>
            <a:spLocks noGrp="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9" rIns="93156" bIns="46579"/>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8C9A96DC-CAB0-4CF7-B76E-97736FFF3FEB}" type="slidenum">
              <a:rPr lang="en-US" altLang="en-US" sz="1800"/>
              <a:pPr eaLnBrk="1" hangingPunct="1">
                <a:spcBef>
                  <a:spcPct val="0"/>
                </a:spcBef>
                <a:buClrTx/>
                <a:buFontTx/>
                <a:buNone/>
              </a:pPr>
              <a:t>15</a:t>
            </a:fld>
            <a:endParaRPr lang="en-US" altLang="en-US" sz="180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8001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1620" name="Slide Number Placeholder 3"/>
          <p:cNvSpPr>
            <a:spLocks noGrp="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9" rIns="93156" bIns="46579"/>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09D65D3D-7F02-414C-BCD2-0B5F48471A37}" type="slidenum">
              <a:rPr lang="en-US" altLang="en-US" sz="1800"/>
              <a:pPr eaLnBrk="1" hangingPunct="1">
                <a:spcBef>
                  <a:spcPct val="0"/>
                </a:spcBef>
                <a:buClrTx/>
                <a:buFontTx/>
                <a:buNone/>
              </a:pPr>
              <a:t>16</a:t>
            </a:fld>
            <a:endParaRPr lang="en-US" altLang="en-US" sz="180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25713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8250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2601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457200" y="720725"/>
            <a:ext cx="6400800" cy="360045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Tx/>
              <a:buChar char="•"/>
            </a:pPr>
            <a:r>
              <a:rPr lang="en-US" altLang="en-US" b="1" dirty="0"/>
              <a:t>Ask participants to open their pub 4012 to the</a:t>
            </a:r>
            <a:r>
              <a:rPr lang="en-US" altLang="en-US" b="1" baseline="0" dirty="0"/>
              <a:t> Alimony Requirements section of Tab E</a:t>
            </a:r>
            <a:br>
              <a:rPr lang="en-US" altLang="en-US" b="1" baseline="0" dirty="0"/>
            </a:br>
            <a:endParaRPr lang="en-US" altLang="en-US" b="1" dirty="0"/>
          </a:p>
          <a:p>
            <a:pPr marL="181240" indent="-181240">
              <a:buFontTx/>
              <a:buChar char="•"/>
            </a:pPr>
            <a:r>
              <a:rPr lang="en-US" altLang="en-US" b="1" dirty="0"/>
              <a:t>Top chart addresses alimony expense</a:t>
            </a:r>
            <a:br>
              <a:rPr lang="en-US" altLang="en-US" b="1" dirty="0"/>
            </a:br>
            <a:endParaRPr lang="en-US" altLang="en-US" b="1" dirty="0"/>
          </a:p>
          <a:p>
            <a:pPr marL="181240" indent="-181240">
              <a:buFontTx/>
              <a:buChar char="•"/>
            </a:pPr>
            <a:r>
              <a:rPr lang="en-US" altLang="en-US" b="1" dirty="0"/>
              <a:t>Alimony is income only when the payment is a deductible expense</a:t>
            </a:r>
            <a:br>
              <a:rPr lang="en-US" altLang="en-US" b="1" dirty="0"/>
            </a:br>
            <a:endParaRPr lang="en-US" altLang="en-US" b="1" dirty="0"/>
          </a:p>
          <a:p>
            <a:pPr marL="181240" indent="-181240">
              <a:buFontTx/>
              <a:buChar char="•"/>
            </a:pPr>
            <a:r>
              <a:rPr lang="en-US" altLang="en-US" b="1" dirty="0"/>
              <a:t>Note that divorces</a:t>
            </a:r>
            <a:r>
              <a:rPr lang="en-US" altLang="en-US" b="1" baseline="0" dirty="0"/>
              <a:t> after December 31 2018, the payee will no longer have to report alimony as income (and the payer will not deduct payments as an adjustment to gross income)</a:t>
            </a:r>
            <a:endParaRPr lang="en-US" altLang="en-US" b="1" dirty="0"/>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313234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57200" y="720725"/>
            <a:ext cx="6400800" cy="360045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Tx/>
              <a:buChar char="•"/>
            </a:pPr>
            <a:r>
              <a:rPr lang="en-US" altLang="en-US" b="1" dirty="0"/>
              <a:t>Encourage counselors to ask probing questions</a:t>
            </a:r>
            <a:br>
              <a:rPr lang="en-US" altLang="en-US" b="1" dirty="0"/>
            </a:br>
            <a:endParaRPr lang="en-US" altLang="en-US" b="1" dirty="0"/>
          </a:p>
          <a:p>
            <a:pPr marL="181240" indent="-181240">
              <a:buFontTx/>
              <a:buChar char="•"/>
            </a:pPr>
            <a:r>
              <a:rPr lang="en-US" altLang="en-US" b="1" dirty="0"/>
              <a:t>It is not “prying,” it is essential to an accurate return</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cs typeface="Arial" charset="0"/>
              </a:defRPr>
            </a:lvl1pPr>
            <a:lvl2pPr marL="785372" indent="-302066">
              <a:spcBef>
                <a:spcPct val="30000"/>
              </a:spcBef>
              <a:defRPr sz="1300">
                <a:solidFill>
                  <a:schemeClr val="tx1"/>
                </a:solidFill>
                <a:latin typeface="Calibri" pitchFamily="34" charset="0"/>
                <a:cs typeface="Arial" charset="0"/>
              </a:defRPr>
            </a:lvl2pPr>
            <a:lvl3pPr marL="1208265" indent="-241653">
              <a:spcBef>
                <a:spcPct val="30000"/>
              </a:spcBef>
              <a:defRPr sz="1300">
                <a:solidFill>
                  <a:schemeClr val="tx1"/>
                </a:solidFill>
                <a:latin typeface="Calibri" pitchFamily="34" charset="0"/>
                <a:cs typeface="Arial" charset="0"/>
              </a:defRPr>
            </a:lvl3pPr>
            <a:lvl4pPr marL="1691571" indent="-241653">
              <a:spcBef>
                <a:spcPct val="30000"/>
              </a:spcBef>
              <a:defRPr sz="1300">
                <a:solidFill>
                  <a:schemeClr val="tx1"/>
                </a:solidFill>
                <a:latin typeface="Calibri" pitchFamily="34" charset="0"/>
                <a:cs typeface="Arial" charset="0"/>
              </a:defRPr>
            </a:lvl4pPr>
            <a:lvl5pPr marL="2174878" indent="-241653">
              <a:spcBef>
                <a:spcPct val="30000"/>
              </a:spcBef>
              <a:defRPr sz="1300">
                <a:solidFill>
                  <a:schemeClr val="tx1"/>
                </a:solidFill>
                <a:latin typeface="Calibri" pitchFamily="34" charset="0"/>
                <a:cs typeface="Arial" charset="0"/>
              </a:defRPr>
            </a:lvl5pPr>
            <a:lvl6pPr marL="2658184" indent="-241653" eaLnBrk="0" fontAlgn="base" hangingPunct="0">
              <a:spcBef>
                <a:spcPct val="30000"/>
              </a:spcBef>
              <a:spcAft>
                <a:spcPct val="0"/>
              </a:spcAft>
              <a:defRPr sz="1300">
                <a:solidFill>
                  <a:schemeClr val="tx1"/>
                </a:solidFill>
                <a:latin typeface="Calibri" pitchFamily="34" charset="0"/>
                <a:cs typeface="Arial" charset="0"/>
              </a:defRPr>
            </a:lvl6pPr>
            <a:lvl7pPr marL="3141490" indent="-241653" eaLnBrk="0" fontAlgn="base" hangingPunct="0">
              <a:spcBef>
                <a:spcPct val="30000"/>
              </a:spcBef>
              <a:spcAft>
                <a:spcPct val="0"/>
              </a:spcAft>
              <a:defRPr sz="1300">
                <a:solidFill>
                  <a:schemeClr val="tx1"/>
                </a:solidFill>
                <a:latin typeface="Calibri" pitchFamily="34" charset="0"/>
                <a:cs typeface="Arial" charset="0"/>
              </a:defRPr>
            </a:lvl7pPr>
            <a:lvl8pPr marL="3624796" indent="-241653" eaLnBrk="0" fontAlgn="base" hangingPunct="0">
              <a:spcBef>
                <a:spcPct val="30000"/>
              </a:spcBef>
              <a:spcAft>
                <a:spcPct val="0"/>
              </a:spcAft>
              <a:defRPr sz="1300">
                <a:solidFill>
                  <a:schemeClr val="tx1"/>
                </a:solidFill>
                <a:latin typeface="Calibri" pitchFamily="34" charset="0"/>
                <a:cs typeface="Arial" charset="0"/>
              </a:defRPr>
            </a:lvl8pPr>
            <a:lvl9pPr marL="4108102" indent="-241653" eaLnBrk="0" fontAlgn="base" hangingPunct="0">
              <a:spcBef>
                <a:spcPct val="30000"/>
              </a:spcBef>
              <a:spcAft>
                <a:spcPct val="0"/>
              </a:spcAft>
              <a:defRPr sz="1300">
                <a:solidFill>
                  <a:schemeClr val="tx1"/>
                </a:solidFill>
                <a:latin typeface="Calibri" pitchFamily="34" charset="0"/>
                <a:cs typeface="Arial" charset="0"/>
              </a:defRPr>
            </a:lvl9pPr>
          </a:lstStyle>
          <a:p>
            <a:pPr>
              <a:spcBef>
                <a:spcPct val="0"/>
              </a:spcBef>
            </a:pPr>
            <a:fld id="{9EF03E98-0620-4399-A8F2-C30E83F837D9}" type="slidenum">
              <a:rPr lang="en-US" altLang="en-US" smtClean="0">
                <a:cs typeface="Calibri" panose="020F0502020204030204" pitchFamily="34" charset="0"/>
              </a:rPr>
              <a:pPr>
                <a:spcBef>
                  <a:spcPct val="0"/>
                </a:spcBef>
              </a:pPr>
              <a:t>20</a:t>
            </a:fld>
            <a:endParaRPr lang="en-US" altLang="en-US" dirty="0">
              <a:cs typeface="Calibri" panose="020F0502020204030204" pitchFamily="34" charset="0"/>
            </a:endParaRPr>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41488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302296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57200" y="720725"/>
            <a:ext cx="6400800" cy="3600450"/>
          </a:xfrm>
          <a:ln/>
        </p:spPr>
      </p:sp>
      <p:sp>
        <p:nvSpPr>
          <p:cNvPr id="1382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Emphasize</a:t>
            </a:r>
          </a:p>
          <a:p>
            <a:pPr marL="181240" indent="-181240">
              <a:buFont typeface="Arial" panose="020B0604020202020204" pitchFamily="34" charset="0"/>
              <a:buChar char="•"/>
              <a:defRPr/>
            </a:pPr>
            <a:r>
              <a:rPr lang="en-US" altLang="en-US" b="1" dirty="0"/>
              <a:t>Payer of the alimony </a:t>
            </a:r>
          </a:p>
          <a:p>
            <a:pPr marL="664546" lvl="1" indent="-181240">
              <a:buFont typeface="Arial" panose="020B0604020202020204" pitchFamily="34" charset="0"/>
              <a:buChar char="•"/>
              <a:defRPr/>
            </a:pPr>
            <a:r>
              <a:rPr lang="en-US" altLang="en-US" b="1" dirty="0"/>
              <a:t>Will get an adjustment to income deduction</a:t>
            </a:r>
          </a:p>
          <a:p>
            <a:pPr marL="664546" lvl="1" indent="-181240">
              <a:buFont typeface="Arial" panose="020B0604020202020204" pitchFamily="34" charset="0"/>
              <a:buChar char="•"/>
              <a:defRPr/>
            </a:pPr>
            <a:r>
              <a:rPr lang="en-US" altLang="en-US" b="1" dirty="0"/>
              <a:t>Will have to report the SSN of the recipient</a:t>
            </a:r>
          </a:p>
          <a:p>
            <a:pPr marL="664546" lvl="1" indent="-181240">
              <a:buFont typeface="Arial" panose="020B0604020202020204" pitchFamily="34" charset="0"/>
              <a:buChar char="•"/>
              <a:defRPr/>
            </a:pPr>
            <a:r>
              <a:rPr lang="en-US" altLang="en-US" b="1" dirty="0"/>
              <a:t>Rules change for divorces after 2018</a:t>
            </a:r>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2260557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57200" y="720725"/>
            <a:ext cx="6400800" cy="36004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19850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This lesson covers Gambling winnings and cancellation of credit card debt</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23</a:t>
            </a:fld>
            <a:endParaRPr lang="en-US" altLang="en-US" dirty="0"/>
          </a:p>
        </p:txBody>
      </p:sp>
    </p:spTree>
    <p:extLst>
      <p:ext uri="{BB962C8B-B14F-4D97-AF65-F5344CB8AC3E}">
        <p14:creationId xmlns:p14="http://schemas.microsoft.com/office/powerpoint/2010/main" val="181783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The Instructor should direct the class to the screening sheet in Pub 4012 and discuss the solvency issue.</a:t>
            </a:r>
            <a:br>
              <a:rPr lang="en-US" b="1" dirty="0"/>
            </a:br>
            <a:endParaRPr lang="en-US" b="1" dirty="0"/>
          </a:p>
          <a:p>
            <a:r>
              <a:rPr lang="en-US" b="1" dirty="0"/>
              <a:t>Note that home mortgage debt is not discussed with new volunteers.</a:t>
            </a:r>
            <a:r>
              <a:rPr lang="en-US" b="1" baseline="0" dirty="0"/>
              <a:t> It is a comprehensive topic.</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25</a:t>
            </a:fld>
            <a:endParaRPr lang="en-US" altLang="en-US" dirty="0"/>
          </a:p>
        </p:txBody>
      </p:sp>
    </p:spTree>
    <p:extLst>
      <p:ext uri="{BB962C8B-B14F-4D97-AF65-F5344CB8AC3E}">
        <p14:creationId xmlns:p14="http://schemas.microsoft.com/office/powerpoint/2010/main" val="400631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Generally, if a debt for which a taxpayer is personally liable is canceled or forgiven, the taxpayer must include the canceled amount in income. There is no income from canceled debt if the cancelation or forgiveness of debt is a gift or bequest.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A38F4979-D0B8-472D-815A-C664F2AB3C39}" type="slidenum">
              <a:rPr lang="en-US" altLang="en-US" smtClean="0"/>
              <a:pPr>
                <a:spcBef>
                  <a:spcPct val="0"/>
                </a:spcBef>
                <a:buClrTx/>
                <a:buSzTx/>
                <a:buFontTx/>
                <a:buNone/>
              </a:pPr>
              <a:t>26</a:t>
            </a:fld>
            <a:endParaRPr lang="en-US" altLang="en-US" dirty="0"/>
          </a:p>
        </p:txBody>
      </p:sp>
    </p:spTree>
    <p:extLst>
      <p:ext uri="{BB962C8B-B14F-4D97-AF65-F5344CB8AC3E}">
        <p14:creationId xmlns:p14="http://schemas.microsoft.com/office/powerpoint/2010/main" val="202321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3309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7452EDD0-CD73-4980-8773-67EE1C282118}" type="slidenum">
              <a:rPr lang="en-US" altLang="en-US"/>
              <a:pPr>
                <a:spcBef>
                  <a:spcPct val="0"/>
                </a:spcBef>
                <a:buClr>
                  <a:srgbClr val="000000"/>
                </a:buClr>
                <a:buFont typeface="Arial" panose="020B0604020202020204" pitchFamily="34" charset="0"/>
                <a:buNone/>
              </a:pPr>
              <a:t>29</a:t>
            </a:fld>
            <a:endParaRPr lang="en-US" altLang="en-US" dirty="0"/>
          </a:p>
        </p:txBody>
      </p:sp>
      <p:sp>
        <p:nvSpPr>
          <p:cNvPr id="29699"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29700"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2812130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class to the Child Tax Credit Section of Tab G in Pub 4012 and have them review the requirements including the Interview Sheet</a:t>
            </a:r>
            <a:br>
              <a:rPr lang="en-US" altLang="en-US" b="1" dirty="0"/>
            </a:br>
            <a:endParaRPr lang="en-US" altLang="en-US" b="1" dirty="0"/>
          </a:p>
          <a:p>
            <a:r>
              <a:rPr lang="en-US" altLang="en-US" b="1" dirty="0"/>
              <a:t>Canadian or Mexican citizen or resident doesn’t count.</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F7C6E32-E768-47F4-96D9-39F94E7786DA}" type="slidenum">
              <a:rPr lang="en-US" altLang="en-US" smtClean="0"/>
              <a:pPr>
                <a:spcBef>
                  <a:spcPct val="0"/>
                </a:spcBef>
                <a:buClrTx/>
                <a:buSzTx/>
                <a:buFontTx/>
                <a:buNone/>
              </a:pPr>
              <a:t>30</a:t>
            </a:fld>
            <a:endParaRPr lang="en-US" altLang="en-US"/>
          </a:p>
        </p:txBody>
      </p:sp>
      <p:sp>
        <p:nvSpPr>
          <p:cNvPr id="2" name="Date Placeholder 1"/>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818241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F3548ACA-F1F6-40AB-A8C9-F131FE98AA32}" type="slidenum">
              <a:rPr lang="en-US" altLang="en-US" smtClean="0"/>
              <a:pPr>
                <a:defRPr/>
              </a:pPr>
              <a:t>31</a:t>
            </a:fld>
            <a:endParaRPr lang="en-US" altLang="en-US"/>
          </a:p>
        </p:txBody>
      </p:sp>
    </p:spTree>
    <p:extLst>
      <p:ext uri="{BB962C8B-B14F-4D97-AF65-F5344CB8AC3E}">
        <p14:creationId xmlns:p14="http://schemas.microsoft.com/office/powerpoint/2010/main" val="3633115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Direct class to the Child and Dependent Care Credit section of Pub 4012 Tab G and discuss “Who is a qualifying person” and “What are qualifying expenses”</a:t>
            </a:r>
            <a:br>
              <a:rPr lang="en-US" b="1" dirty="0"/>
            </a:br>
            <a:endParaRPr lang="en-US" b="1" dirty="0"/>
          </a:p>
          <a:p>
            <a:r>
              <a:rPr lang="en-US" b="1" dirty="0"/>
              <a:t>Have the class “Walk down” the Decision Tree.</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33</a:t>
            </a:fld>
            <a:endParaRPr lang="en-US" altLang="en-US" dirty="0"/>
          </a:p>
        </p:txBody>
      </p:sp>
    </p:spTree>
    <p:extLst>
      <p:ext uri="{BB962C8B-B14F-4D97-AF65-F5344CB8AC3E}">
        <p14:creationId xmlns:p14="http://schemas.microsoft.com/office/powerpoint/2010/main" val="43962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a:t>Head</a:t>
            </a:r>
            <a:r>
              <a:rPr lang="en-US" altLang="en-US" b="1" baseline="0" dirty="0"/>
              <a:t> of Household</a:t>
            </a:r>
            <a:r>
              <a:rPr lang="en-US" altLang="en-US" b="1" dirty="0"/>
              <a:t> Filing Status:</a:t>
            </a:r>
            <a:r>
              <a:rPr lang="en-US" altLang="en-US" dirty="0"/>
              <a:t> Filing status that applies to a taxpayer who provides a home for a qualifying person.  The taxpayer may be single or in some</a:t>
            </a:r>
            <a:r>
              <a:rPr lang="en-US" altLang="en-US" baseline="0" dirty="0"/>
              <a:t> cases legally married.</a:t>
            </a: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b="1" dirty="0"/>
              <a:t>Kindergarten used to be included. It was removed a few years ago.</a:t>
            </a:r>
          </a:p>
          <a:p>
            <a:pPr marL="0" indent="0" eaLnBrk="1" hangingPunct="1">
              <a:buFont typeface="Calibri" pitchFamily="34" charset="0"/>
              <a:buNone/>
            </a:pPr>
            <a:r>
              <a:rPr lang="en-US" altLang="en-US" b="1" dirty="0"/>
              <a:t>Some in-home care may be used as either medical expense or dependent care—not both.</a:t>
            </a:r>
          </a:p>
          <a:p>
            <a:pPr marL="0" indent="0" eaLnBrk="1" hangingPunct="1">
              <a:buFont typeface="Calibri" pitchFamily="34" charset="0"/>
              <a:buNone/>
            </a:pPr>
            <a:endParaRPr lang="en-US" altLang="en-US" b="1" dirty="0"/>
          </a:p>
          <a:p>
            <a:pPr marL="0" indent="0" eaLnBrk="1" hangingPunct="1">
              <a:buFont typeface="Calibri" pitchFamily="34" charset="0"/>
              <a:buNone/>
            </a:pPr>
            <a:r>
              <a:rPr lang="en-US" altLang="en-US" b="1" dirty="0"/>
              <a:t>Wages and employment taxes for household employee is an allowed expense; however, it is out of scope.</a:t>
            </a:r>
          </a:p>
          <a:p>
            <a:pPr marL="0" indent="0" eaLnBrk="1" hangingPunct="1">
              <a:buFont typeface="Calibri" pitchFamily="34" charset="0"/>
              <a:buNone/>
            </a:pPr>
            <a:endParaRPr lang="en-US" altLang="en-US" b="1" dirty="0"/>
          </a:p>
          <a:p>
            <a:pPr marL="0" indent="0" eaLnBrk="1" hangingPunct="1">
              <a:buFont typeface="Calibri" pitchFamily="34" charset="0"/>
              <a:buNone/>
            </a:pPr>
            <a:r>
              <a:rPr lang="en-US" altLang="en-US" b="1" dirty="0"/>
              <a:t>Household services that are at least partly for the well-being and protection of a qualifying person are ok. [includes housekeeper, maid, or cook—but not a chauffeur or gardener]</a:t>
            </a:r>
            <a:br>
              <a:rPr lang="en-US" altLang="en-US" b="1" dirty="0"/>
            </a:br>
            <a:endParaRPr lang="en-US" altLang="en-US" b="1" dirty="0"/>
          </a:p>
          <a:p>
            <a:pPr marL="0" indent="0" eaLnBrk="1" hangingPunct="1">
              <a:buFont typeface="Calibri" pitchFamily="34" charset="0"/>
              <a:buNone/>
            </a:pPr>
            <a:r>
              <a:rPr lang="en-US" altLang="en-US" b="1" dirty="0"/>
              <a:t>From Instructions to Form 2441: </a:t>
            </a:r>
            <a:br>
              <a:rPr lang="en-US" altLang="en-US" b="1" dirty="0"/>
            </a:br>
            <a:endParaRPr lang="en-US" altLang="en-US" b="1" dirty="0"/>
          </a:p>
          <a:p>
            <a:pPr marL="234950" lvl="1" indent="0">
              <a:buFont typeface="Wingdings" pitchFamily="2" charset="2"/>
              <a:buNone/>
            </a:pPr>
            <a:r>
              <a:rPr lang="en-US" altLang="en-US" b="1" dirty="0"/>
              <a:t>Care includes the cost of services for the qualifying person's well-being and protection. It does not include the cost of food, lodging, education, clothing, or entertainment.</a:t>
            </a:r>
            <a:br>
              <a:rPr lang="en-US" altLang="en-US" b="1" dirty="0"/>
            </a:br>
            <a:endParaRPr lang="en-US" altLang="en-US" b="1" dirty="0"/>
          </a:p>
          <a:p>
            <a:pPr marL="234950" lvl="1" indent="0">
              <a:buFont typeface="Wingdings" pitchFamily="2" charset="2"/>
              <a:buNone/>
            </a:pPr>
            <a:r>
              <a:rPr lang="en-US" altLang="en-US" b="1" dirty="0"/>
              <a:t>You can include the cost of care provided outside your home for your dependent under age 13 or any other qualifying person who regularly spends at least 8 hours a day in your home. If the care was provided by a dependent care center, the center must meet all applicable state and local regulations. A dependent care center is a place that provides care for more than six persons (other than persons who live there) and receives a fee, payment, or grant for providing services for any of those persons, even if the center is not run for profit.</a:t>
            </a:r>
            <a:br>
              <a:rPr lang="en-US" altLang="en-US" b="1" dirty="0"/>
            </a:br>
            <a:endParaRPr lang="en-US" altLang="en-US" b="1" dirty="0"/>
          </a:p>
          <a:p>
            <a:pPr marL="234950" lvl="1" indent="0">
              <a:buFont typeface="Wingdings" pitchFamily="2" charset="2"/>
              <a:buNone/>
            </a:pPr>
            <a:r>
              <a:rPr lang="en-US" altLang="en-US" b="1" dirty="0"/>
              <a:t>You can include amounts paid for items other than the care of your child (such as food and schooling) only if the items are incidental to the care of the child and cannot be separated from the total cost. But do not include the cost of schooling for a child in kindergarten or above. You can include the cost of a day camp, even if it specializes in a particular activity, such as computers or soccer. But do not include any expenses for sending your child to an overnight camp, summer school, or a tutoring program.</a:t>
            </a:r>
          </a:p>
          <a:p>
            <a:pPr marL="234950" lvl="1" indent="0" eaLnBrk="1" hangingPunct="1">
              <a:buFont typeface="Calibri" pitchFamily="34" charset="0"/>
              <a:buNone/>
            </a:pPr>
            <a:endParaRPr lang="en-US" altLang="en-US" b="1" dirty="0"/>
          </a:p>
          <a:p>
            <a:pPr marL="0" indent="0" eaLnBrk="1" hangingPunct="1">
              <a:buFont typeface="Calibri" pitchFamily="34" charset="0"/>
              <a:buNone/>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DC096B1-2034-4DA7-9610-9AC3E07A8725}" type="slidenum">
              <a:rPr lang="en-US" altLang="en-US" sz="1500" smtClean="0"/>
              <a:pPr>
                <a:spcBef>
                  <a:spcPct val="0"/>
                </a:spcBef>
                <a:buClrTx/>
                <a:buSzTx/>
                <a:buFontTx/>
                <a:buNone/>
              </a:pPr>
              <a:t>35</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95343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can’t get the EIN, SSN or ITIN for the provider you cannot e-file and must complete an explanation on the back of Form 2441.</a:t>
            </a:r>
          </a:p>
          <a:p>
            <a:r>
              <a:rPr lang="en-US" altLang="en-US" dirty="0"/>
              <a:t>If caregiver is your employee, and total payments were more than $2000, then Schedule H for household employees is required, and return is out of scope.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9EEDF62-0ED0-4983-AF63-8C451406190E}" type="slidenum">
              <a:rPr lang="en-US" altLang="en-US" sz="1500" smtClean="0"/>
              <a:pPr>
                <a:spcBef>
                  <a:spcPct val="0"/>
                </a:spcBef>
                <a:buClrTx/>
                <a:buSzTx/>
                <a:buFontTx/>
                <a:buNone/>
              </a:pPr>
              <a:t>36</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33199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Even if there is no tax liability (i.e. the taxpayer owes no money), the taxpayer can still receive a check from the IRS.</a:t>
            </a:r>
            <a:br>
              <a:rPr lang="en-US" altLang="en-US" b="1" dirty="0"/>
            </a:br>
            <a:endParaRPr lang="en-US" altLang="en-US" b="1" dirty="0"/>
          </a:p>
          <a:p>
            <a:r>
              <a:rPr lang="en-US" altLang="en-US" b="1" dirty="0"/>
              <a:t>Direct the class to Pub 4012 Tab I and lead a discussion on the rules</a:t>
            </a:r>
            <a:r>
              <a:rPr lang="en-US" altLang="en-US" b="1" baseline="0" dirty="0"/>
              <a:t> for EIC and stress that the calculation will be based on the information entered in the return so accurate personal information, </a:t>
            </a:r>
            <a:r>
              <a:rPr lang="en-US" altLang="en-US" b="1" baseline="0" dirty="0" err="1"/>
              <a:t>especiall</a:t>
            </a:r>
            <a:r>
              <a:rPr lang="en-US" altLang="en-US" b="1" baseline="0" dirty="0"/>
              <a:t> birthdates are important</a:t>
            </a:r>
            <a:endParaRPr lang="en-US" altLang="en-US" b="1"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2C4FF41-A19C-4D95-82A9-A9BBD037F063}" type="slidenum">
              <a:rPr lang="en-US" altLang="en-US"/>
              <a:pPr>
                <a:spcBef>
                  <a:spcPct val="0"/>
                </a:spcBef>
                <a:buClrTx/>
                <a:buSzTx/>
                <a:buFontTx/>
                <a:buNone/>
              </a:pPr>
              <a:t>37</a:t>
            </a:fld>
            <a:endParaRPr lang="en-US" altLang="en-US"/>
          </a:p>
        </p:txBody>
      </p:sp>
      <p:sp>
        <p:nvSpPr>
          <p:cNvPr id="634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D64A3F3-5F28-4E6D-8B50-0597705A55E5}" type="datetime1">
              <a:rPr lang="en-US" altLang="en-US" sz="1200" smtClean="0"/>
              <a:t>11/26/2018</a:t>
            </a:fld>
            <a:endParaRPr lang="en-US" altLang="en-US" sz="1200"/>
          </a:p>
        </p:txBody>
      </p:sp>
      <p:sp>
        <p:nvSpPr>
          <p:cNvPr id="6349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a:t>Earned Income Credit</a:t>
            </a:r>
          </a:p>
        </p:txBody>
      </p:sp>
      <p:sp>
        <p:nvSpPr>
          <p:cNvPr id="6349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a:t>National Tax Training Committee</a:t>
            </a:r>
          </a:p>
        </p:txBody>
      </p:sp>
    </p:spTree>
    <p:extLst>
      <p:ext uri="{BB962C8B-B14F-4D97-AF65-F5344CB8AC3E}">
        <p14:creationId xmlns:p14="http://schemas.microsoft.com/office/powerpoint/2010/main" val="3885185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a:t>Earned Income Credit</a:t>
            </a: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4AB33042-F0C3-437E-8A15-329979D6316C}" type="datetime1">
              <a:rPr lang="en-US" altLang="en-US" sz="1200" smtClean="0"/>
              <a:t>11/26/2018</a:t>
            </a:fld>
            <a:endParaRPr lang="en-US" altLang="en-US" sz="1200"/>
          </a:p>
        </p:txBody>
      </p:sp>
      <p:sp>
        <p:nvSpPr>
          <p:cNvPr id="6554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0F03984A-DACB-4A4F-BB24-F32EBC3441E4}" type="slidenum">
              <a:rPr lang="en-US" altLang="en-US"/>
              <a:pPr>
                <a:spcBef>
                  <a:spcPct val="0"/>
                </a:spcBef>
                <a:buClrTx/>
                <a:buSzTx/>
                <a:buFontTx/>
                <a:buNone/>
              </a:pPr>
              <a:t>38</a:t>
            </a:fld>
            <a:endParaRPr lang="en-US" altLang="en-US"/>
          </a:p>
        </p:txBody>
      </p:sp>
      <p:sp>
        <p:nvSpPr>
          <p:cNvPr id="65543"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a:t>National Tax Training Committee</a:t>
            </a:r>
          </a:p>
        </p:txBody>
      </p:sp>
    </p:spTree>
    <p:extLst>
      <p:ext uri="{BB962C8B-B14F-4D97-AF65-F5344CB8AC3E}">
        <p14:creationId xmlns:p14="http://schemas.microsoft.com/office/powerpoint/2010/main" val="828020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31799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82255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079201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19265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3917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trifold laminate can be helpful in determining head of household filing status.</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32471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18288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96976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129307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39434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21656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61405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7266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9420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6</a:t>
            </a:fld>
            <a:endParaRPr lang="en-US" altLang="en-US" dirty="0"/>
          </a:p>
        </p:txBody>
      </p:sp>
    </p:spTree>
    <p:extLst>
      <p:ext uri="{BB962C8B-B14F-4D97-AF65-F5344CB8AC3E}">
        <p14:creationId xmlns:p14="http://schemas.microsoft.com/office/powerpoint/2010/main" val="289762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161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student to open Pub 4012 to Page B-8 and then lead the discussion</a:t>
            </a:r>
            <a:br>
              <a:rPr lang="en-US" altLang="en-US" b="1" dirty="0"/>
            </a:br>
            <a:endParaRPr lang="en-US" altLang="en-US" b="1" dirty="0"/>
          </a:p>
          <a:p>
            <a:r>
              <a:rPr lang="en-US" altLang="en-US" b="1" dirty="0"/>
              <a:t>Don’t miss the footnotes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1240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619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5970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a:t>Tara Baker - NJ Version - Single Working Parent</a:t>
            </a:r>
          </a:p>
        </p:txBody>
      </p:sp>
      <p:sp>
        <p:nvSpPr>
          <p:cNvPr id="10" name="Slide Number Placeholder 9"/>
          <p:cNvSpPr>
            <a:spLocks noGrp="1"/>
          </p:cNvSpPr>
          <p:nvPr>
            <p:ph type="sldNum" sz="quarter" idx="11"/>
          </p:nvPr>
        </p:nvSpPr>
        <p:spPr/>
        <p:txBody>
          <a:bodyPr/>
          <a:lstStyle/>
          <a:p>
            <a:pPr>
              <a:defRPr/>
            </a:pPr>
            <a:fld id="{593E17D5-A313-48E8-844B-E89875E4D580}" type="slidenum">
              <a:rPr lang="en-US" altLang="en-US" smtClean="0"/>
              <a:pPr>
                <a:defRPr/>
              </a:pPr>
              <a:t>‹#›</a:t>
            </a:fld>
            <a:endParaRPr lang="en-US"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a:t>Click icon to add picture</a:t>
            </a:r>
            <a:endParaRPr lang="en-US" dirty="0"/>
          </a:p>
        </p:txBody>
      </p:sp>
      <p:sp>
        <p:nvSpPr>
          <p:cNvPr id="14" name="Text Placeholder 5"/>
          <p:cNvSpPr>
            <a:spLocks noGrp="1"/>
          </p:cNvSpPr>
          <p:nvPr>
            <p:ph type="body" sz="quarter" idx="16"/>
          </p:nvPr>
        </p:nvSpPr>
        <p:spPr>
          <a:xfrm>
            <a:off x="1267327" y="2141666"/>
            <a:ext cx="10058400" cy="1879353"/>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371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Tara Baker - NJ Version - Single Working Parent</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990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673965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Tara Baker - NJ Version - Single Working Parent</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189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Tara Baker - NJ Version - Single Working Parent</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123011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65694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386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93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a:solidFill>
                  <a:prstClr val="black">
                    <a:tint val="75000"/>
                  </a:prstClr>
                </a:solidFill>
              </a:rPr>
              <a:t>Tara Baker - NJ Version - Single Working Parent</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5" y="2141538"/>
            <a:ext cx="10492873" cy="18288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9834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Tara Baker - NJ Version - Single Working Parent</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95979430"/>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9.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a:t>Tara Baker</a:t>
            </a:r>
            <a:endParaRPr lang="en-US" altLang="en-US" dirty="0"/>
          </a:p>
        </p:txBody>
      </p:sp>
      <p:sp>
        <p:nvSpPr>
          <p:cNvPr id="4098" name="Title 1"/>
          <p:cNvSpPr>
            <a:spLocks noGrp="1"/>
          </p:cNvSpPr>
          <p:nvPr>
            <p:ph type="title"/>
          </p:nvPr>
        </p:nvSpPr>
        <p:spPr/>
        <p:txBody>
          <a:bodyPr/>
          <a:lstStyle/>
          <a:p>
            <a:r>
              <a:rPr lang="en-US" altLang="en-US" dirty="0"/>
              <a:t>Single Working Parent</a:t>
            </a:r>
          </a:p>
        </p:txBody>
      </p:sp>
    </p:spTree>
    <p:extLst>
      <p:ext uri="{BB962C8B-B14F-4D97-AF65-F5344CB8AC3E}">
        <p14:creationId xmlns:p14="http://schemas.microsoft.com/office/powerpoint/2010/main" val="92869635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5" name="Rectangle 11"/>
          <p:cNvSpPr>
            <a:spLocks noGrp="1" noChangeArrowheads="1"/>
          </p:cNvSpPr>
          <p:nvPr>
            <p:ph sz="quarter" idx="12"/>
          </p:nvPr>
        </p:nvSpPr>
        <p:spPr/>
        <p:txBody>
          <a:bodyPr>
            <a:normAutofit/>
          </a:bodyPr>
          <a:lstStyle/>
          <a:p>
            <a:r>
              <a:rPr lang="en-US" altLang="en-US" dirty="0"/>
              <a:t>Person other than taxpayer or spouse who entitles taxpayer to exemption:</a:t>
            </a:r>
          </a:p>
          <a:p>
            <a:pPr lvl="1"/>
            <a:r>
              <a:rPr lang="en-US" altLang="en-US" b="1" dirty="0">
                <a:solidFill>
                  <a:srgbClr val="FF0000"/>
                </a:solidFill>
              </a:rPr>
              <a:t>Qualifying child </a:t>
            </a:r>
            <a:r>
              <a:rPr lang="en-US" altLang="en-US" dirty="0"/>
              <a:t>(which also includes adult with disability)</a:t>
            </a:r>
          </a:p>
          <a:p>
            <a:pPr lvl="1"/>
            <a:r>
              <a:rPr lang="en-US" altLang="en-US" dirty="0"/>
              <a:t>	OR</a:t>
            </a:r>
          </a:p>
          <a:p>
            <a:pPr lvl="1"/>
            <a:r>
              <a:rPr lang="en-US" altLang="en-US" dirty="0"/>
              <a:t>Qualifying relative (which also includes qualifying non-relatives)</a:t>
            </a:r>
          </a:p>
        </p:txBody>
      </p:sp>
      <p:sp>
        <p:nvSpPr>
          <p:cNvPr id="13314" name="Rectangle 10"/>
          <p:cNvSpPr>
            <a:spLocks noGrp="1" noChangeArrowheads="1"/>
          </p:cNvSpPr>
          <p:nvPr>
            <p:ph type="title"/>
          </p:nvPr>
        </p:nvSpPr>
        <p:spPr/>
        <p:txBody>
          <a:bodyPr/>
          <a:lstStyle/>
          <a:p>
            <a:r>
              <a:rPr lang="en-US"/>
              <a:t>Dependent Exemption</a:t>
            </a:r>
            <a:endParaRPr lang="en-US" dirty="0"/>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10</a:t>
            </a:fld>
            <a:endParaRPr lang="en-US" altLang="en-US" dirty="0"/>
          </a:p>
        </p:txBody>
      </p:sp>
    </p:spTree>
    <p:extLst>
      <p:ext uri="{BB962C8B-B14F-4D97-AF65-F5344CB8AC3E}">
        <p14:creationId xmlns:p14="http://schemas.microsoft.com/office/powerpoint/2010/main" val="3534109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Intake and Interview</a:t>
            </a:r>
            <a:endParaRPr lang="en-US" dirty="0"/>
          </a:p>
        </p:txBody>
      </p:sp>
      <p:sp>
        <p:nvSpPr>
          <p:cNvPr id="14" name="Text Placeholder 13"/>
          <p:cNvSpPr>
            <a:spLocks noGrp="1"/>
          </p:cNvSpPr>
          <p:nvPr>
            <p:ph type="body" sz="quarter" idx="13"/>
          </p:nvPr>
        </p:nvSpPr>
        <p:spPr/>
        <p:txBody>
          <a:bodyPr>
            <a:normAutofit fontScale="77500" lnSpcReduction="20000"/>
          </a:bodyPr>
          <a:lstStyle/>
          <a:p>
            <a:r>
              <a:rPr lang="en-US" dirty="0"/>
              <a:t>Ask: Who else lived with you?</a:t>
            </a:r>
          </a:p>
          <a:p>
            <a:r>
              <a:rPr lang="en-US" dirty="0"/>
              <a:t>Who else did you support?</a:t>
            </a:r>
          </a:p>
          <a:p>
            <a:r>
              <a:rPr lang="en-US" dirty="0"/>
              <a:t>As necessary, get answers to questions in grey boxes and record them on the form</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907975" y="2613720"/>
            <a:ext cx="4396575" cy="1131570"/>
          </a:xfrm>
          <a:prstGeom prst="rect">
            <a:avLst/>
          </a:prstGeom>
        </p:spPr>
      </p:pic>
      <p:sp>
        <p:nvSpPr>
          <p:cNvPr id="2" name="Footer Placeholder 1"/>
          <p:cNvSpPr>
            <a:spLocks noGrp="1"/>
          </p:cNvSpPr>
          <p:nvPr>
            <p:ph type="ftr" sz="quarter" idx="10"/>
          </p:nvPr>
        </p:nvSpPr>
        <p:spPr/>
        <p:txBody>
          <a:bodyPr/>
          <a:lstStyle/>
          <a:p>
            <a:r>
              <a:rPr lang="en-US">
                <a:solidFill>
                  <a:prstClr val="black">
                    <a:tint val="75000"/>
                  </a:prstClr>
                </a:solidFill>
              </a:rPr>
              <a:t>Tara Baker - NJ Version - Single Working Parent</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904548E9-6249-43D8-B9E7-ADE044522384}"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60685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Open Pub 4012 to Tab C-3</a:t>
            </a:r>
          </a:p>
          <a:p>
            <a:r>
              <a:rPr lang="en-US" dirty="0"/>
              <a:t>Examine the general rules at the top</a:t>
            </a:r>
            <a:br>
              <a:rPr lang="en-US" dirty="0"/>
            </a:br>
            <a:r>
              <a:rPr lang="en-US" dirty="0"/>
              <a:t/>
            </a:r>
            <a:br>
              <a:rPr lang="en-US" dirty="0"/>
            </a:br>
            <a:endParaRPr lang="en-US" dirty="0"/>
          </a:p>
        </p:txBody>
      </p:sp>
      <p:sp>
        <p:nvSpPr>
          <p:cNvPr id="5" name="Title 4"/>
          <p:cNvSpPr>
            <a:spLocks noGrp="1"/>
          </p:cNvSpPr>
          <p:nvPr>
            <p:ph type="title"/>
          </p:nvPr>
        </p:nvSpPr>
        <p:spPr/>
        <p:txBody>
          <a:bodyPr/>
          <a:lstStyle/>
          <a:p>
            <a:r>
              <a:rPr lang="en-US" dirty="0"/>
              <a:t>Dependency Exemption Rules </a:t>
            </a:r>
            <a:r>
              <a:rPr lang="en-US" sz="1350" dirty="0"/>
              <a:t/>
            </a:r>
            <a:br>
              <a:rPr lang="en-US" sz="1350" dirty="0"/>
            </a:br>
            <a:r>
              <a:rPr lang="en-US" sz="1350" dirty="0"/>
              <a:t>						</a:t>
            </a:r>
            <a:endParaRPr lang="en-US" dirty="0"/>
          </a:p>
        </p:txBody>
      </p:sp>
      <p:pic>
        <p:nvPicPr>
          <p:cNvPr id="6" name="Picture 5"/>
          <p:cNvPicPr>
            <a:picLocks noChangeAspect="1"/>
          </p:cNvPicPr>
          <p:nvPr/>
        </p:nvPicPr>
        <p:blipFill>
          <a:blip r:embed="rId2"/>
          <a:stretch>
            <a:fillRect/>
          </a:stretch>
        </p:blipFill>
        <p:spPr>
          <a:xfrm>
            <a:off x="3352801" y="3371852"/>
            <a:ext cx="4952576" cy="1497509"/>
          </a:xfrm>
          <a:prstGeom prst="rect">
            <a:avLst/>
          </a:prstGeom>
        </p:spPr>
      </p:pic>
      <p:sp>
        <p:nvSpPr>
          <p:cNvPr id="7" name="Footer Placeholder 6"/>
          <p:cNvSpPr>
            <a:spLocks noGrp="1"/>
          </p:cNvSpPr>
          <p:nvPr>
            <p:ph type="ftr" sz="quarter" idx="10"/>
          </p:nvPr>
        </p:nvSpPr>
        <p:spPr/>
        <p:txBody>
          <a:bodyPr/>
          <a:lstStyle/>
          <a:p>
            <a:pPr>
              <a:defRPr/>
            </a:pPr>
            <a:r>
              <a:rPr lang="en-US"/>
              <a:t>Tara Baker - NJ Version - Single Working Parent</a:t>
            </a:r>
            <a:endParaRPr lang="en-US" dirty="0"/>
          </a:p>
        </p:txBody>
      </p:sp>
      <p:sp>
        <p:nvSpPr>
          <p:cNvPr id="8" name="Slide Number Placeholder 7"/>
          <p:cNvSpPr>
            <a:spLocks noGrp="1"/>
          </p:cNvSpPr>
          <p:nvPr>
            <p:ph type="sldNum" sz="quarter" idx="11"/>
          </p:nvPr>
        </p:nvSpPr>
        <p:spPr/>
        <p:txBody>
          <a:bodyPr/>
          <a:lstStyle/>
          <a:p>
            <a:pPr>
              <a:defRPr/>
            </a:pPr>
            <a:fld id="{AE820BBC-AC8A-41A2-B5A2-A38EDA688333}" type="slidenum">
              <a:rPr lang="en-US" altLang="en-US" smtClean="0"/>
              <a:pPr>
                <a:defRPr/>
              </a:pPr>
              <a:t>12</a:t>
            </a:fld>
            <a:endParaRPr lang="en-US" altLang="en-US" dirty="0"/>
          </a:p>
        </p:txBody>
      </p:sp>
    </p:spTree>
    <p:extLst>
      <p:ext uri="{BB962C8B-B14F-4D97-AF65-F5344CB8AC3E}">
        <p14:creationId xmlns:p14="http://schemas.microsoft.com/office/powerpoint/2010/main" val="244593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normAutofit/>
          </a:bodyPr>
          <a:lstStyle/>
          <a:p>
            <a:r>
              <a:rPr lang="en-US" dirty="0"/>
              <a:t>Continue to examine Pub 4012 Tab C-3</a:t>
            </a:r>
          </a:p>
          <a:p>
            <a:r>
              <a:rPr lang="en-US" dirty="0"/>
              <a:t>Review the </a:t>
            </a:r>
            <a:r>
              <a:rPr lang="en-US" i="1" dirty="0"/>
              <a:t>Tests To Be a Qualifying Child</a:t>
            </a:r>
          </a:p>
          <a:p>
            <a:r>
              <a:rPr lang="en-US" dirty="0"/>
              <a:t>Also examine Tab C Table 1 for an</a:t>
            </a:r>
            <a:br>
              <a:rPr lang="en-US" dirty="0"/>
            </a:br>
            <a:r>
              <a:rPr lang="en-US" dirty="0"/>
              <a:t>interview guide for these tests</a:t>
            </a:r>
            <a:r>
              <a:rPr lang="en-US" i="1" dirty="0"/>
              <a:t/>
            </a:r>
            <a:br>
              <a:rPr lang="en-US" i="1" dirty="0"/>
            </a:br>
            <a:endParaRPr lang="en-US" i="1" dirty="0"/>
          </a:p>
        </p:txBody>
      </p:sp>
      <p:sp>
        <p:nvSpPr>
          <p:cNvPr id="2" name="Title 1"/>
          <p:cNvSpPr>
            <a:spLocks noGrp="1"/>
          </p:cNvSpPr>
          <p:nvPr>
            <p:ph type="title"/>
          </p:nvPr>
        </p:nvSpPr>
        <p:spPr/>
        <p:txBody>
          <a:bodyPr>
            <a:normAutofit/>
          </a:bodyPr>
          <a:lstStyle/>
          <a:p>
            <a:r>
              <a:rPr lang="en-US" dirty="0"/>
              <a:t>Qualifying Child - Tests</a:t>
            </a:r>
          </a:p>
        </p:txBody>
      </p:sp>
      <p:pic>
        <p:nvPicPr>
          <p:cNvPr id="3" name="Picture 2"/>
          <p:cNvPicPr>
            <a:picLocks noChangeAspect="1"/>
          </p:cNvPicPr>
          <p:nvPr/>
        </p:nvPicPr>
        <p:blipFill>
          <a:blip r:embed="rId3"/>
          <a:stretch>
            <a:fillRect/>
          </a:stretch>
        </p:blipFill>
        <p:spPr>
          <a:xfrm>
            <a:off x="8839200" y="2590800"/>
            <a:ext cx="2050256" cy="2264569"/>
          </a:xfrm>
          <a:prstGeom prst="rect">
            <a:avLst/>
          </a:prstGeom>
        </p:spPr>
      </p:pic>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pPr>
              <a:defRPr/>
            </a:pPr>
            <a:fld id="{AE820BBC-AC8A-41A2-B5A2-A38EDA688333}" type="slidenum">
              <a:rPr lang="en-US" altLang="en-US" smtClean="0"/>
              <a:pPr>
                <a:defRPr/>
              </a:pPr>
              <a:t>13</a:t>
            </a:fld>
            <a:endParaRPr lang="en-US" altLang="en-US" dirty="0"/>
          </a:p>
        </p:txBody>
      </p:sp>
    </p:spTree>
    <p:extLst>
      <p:ext uri="{BB962C8B-B14F-4D97-AF65-F5344CB8AC3E}">
        <p14:creationId xmlns:p14="http://schemas.microsoft.com/office/powerpoint/2010/main" val="22875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quarter" idx="12"/>
          </p:nvPr>
        </p:nvSpPr>
        <p:spPr/>
        <p:txBody>
          <a:bodyPr>
            <a:normAutofit/>
          </a:bodyPr>
          <a:lstStyle/>
          <a:p>
            <a:r>
              <a:rPr lang="en-US" altLang="en-US" dirty="0"/>
              <a:t>Permanently and totally disabled</a:t>
            </a:r>
          </a:p>
          <a:p>
            <a:pPr lvl="1"/>
            <a:r>
              <a:rPr lang="en-US" altLang="en-US" dirty="0"/>
              <a:t>Person cannot engage in any substantial gainful activity because of a physical or mental condition -AND-</a:t>
            </a:r>
          </a:p>
          <a:p>
            <a:pPr lvl="1"/>
            <a:r>
              <a:rPr lang="en-US" altLang="en-US" u="sng" dirty="0"/>
              <a:t>Doctor determines</a:t>
            </a:r>
            <a:r>
              <a:rPr lang="en-US" altLang="en-US" dirty="0"/>
              <a:t> condition has lasted or can be expected to last continuously for at least a year or can lead to death</a:t>
            </a:r>
          </a:p>
        </p:txBody>
      </p:sp>
      <p:sp>
        <p:nvSpPr>
          <p:cNvPr id="2" name="Title 1"/>
          <p:cNvSpPr>
            <a:spLocks noGrp="1"/>
          </p:cNvSpPr>
          <p:nvPr>
            <p:ph type="title"/>
          </p:nvPr>
        </p:nvSpPr>
        <p:spPr/>
        <p:txBody>
          <a:bodyPr/>
          <a:lstStyle/>
          <a:p>
            <a:r>
              <a:rPr lang="en-US" dirty="0"/>
              <a:t>Qualifying Child – Terms</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14</a:t>
            </a:fld>
            <a:endParaRPr lang="en-US" altLang="en-US" dirty="0"/>
          </a:p>
        </p:txBody>
      </p:sp>
    </p:spTree>
    <p:extLst>
      <p:ext uri="{BB962C8B-B14F-4D97-AF65-F5344CB8AC3E}">
        <p14:creationId xmlns:p14="http://schemas.microsoft.com/office/powerpoint/2010/main" val="217954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quarter" idx="12"/>
          </p:nvPr>
        </p:nvSpPr>
        <p:spPr/>
        <p:txBody>
          <a:bodyPr>
            <a:normAutofit/>
          </a:bodyPr>
          <a:lstStyle/>
          <a:p>
            <a:r>
              <a:rPr lang="en-US" altLang="en-US"/>
              <a:t>Student</a:t>
            </a:r>
          </a:p>
          <a:p>
            <a:pPr lvl="1"/>
            <a:r>
              <a:rPr lang="en-US" altLang="en-US"/>
              <a:t>A full-time student during some part of each of any five calendar months of the year</a:t>
            </a:r>
          </a:p>
          <a:p>
            <a:pPr lvl="1"/>
            <a:r>
              <a:rPr lang="en-US" altLang="en-US"/>
              <a:t>Full-time is the number of hours or courses the school considers to be full-time</a:t>
            </a:r>
          </a:p>
          <a:p>
            <a:pPr lvl="1"/>
            <a:endParaRPr lang="en-US" altLang="en-US" dirty="0"/>
          </a:p>
        </p:txBody>
      </p:sp>
      <p:sp>
        <p:nvSpPr>
          <p:cNvPr id="2" name="Title 1"/>
          <p:cNvSpPr>
            <a:spLocks noGrp="1"/>
          </p:cNvSpPr>
          <p:nvPr>
            <p:ph type="title"/>
          </p:nvPr>
        </p:nvSpPr>
        <p:spPr/>
        <p:txBody>
          <a:bodyPr/>
          <a:lstStyle/>
          <a:p>
            <a:r>
              <a:rPr lang="en-US" dirty="0"/>
              <a:t>Qualifying Child - Terms (</a:t>
            </a:r>
            <a:r>
              <a:rPr lang="en-US" dirty="0" err="1"/>
              <a:t>cont</a:t>
            </a:r>
            <a:r>
              <a:rPr lang="en-US" dirty="0"/>
              <a:t>)</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15</a:t>
            </a:fld>
            <a:endParaRPr lang="en-US" altLang="en-US" dirty="0"/>
          </a:p>
        </p:txBody>
      </p:sp>
    </p:spTree>
    <p:extLst>
      <p:ext uri="{BB962C8B-B14F-4D97-AF65-F5344CB8AC3E}">
        <p14:creationId xmlns:p14="http://schemas.microsoft.com/office/powerpoint/2010/main" val="134698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quarter" idx="12"/>
          </p:nvPr>
        </p:nvSpPr>
        <p:spPr/>
        <p:txBody>
          <a:bodyPr>
            <a:normAutofit/>
          </a:bodyPr>
          <a:lstStyle/>
          <a:p>
            <a:r>
              <a:rPr lang="en-US" altLang="en-US" dirty="0"/>
              <a:t>Student </a:t>
            </a:r>
            <a:r>
              <a:rPr lang="en-US" dirty="0"/>
              <a:t>(</a:t>
            </a:r>
            <a:r>
              <a:rPr lang="en-US" dirty="0" err="1"/>
              <a:t>cont</a:t>
            </a:r>
            <a:r>
              <a:rPr lang="en-US" dirty="0"/>
              <a:t>)</a:t>
            </a:r>
            <a:endParaRPr lang="en-US" altLang="en-US" dirty="0"/>
          </a:p>
          <a:p>
            <a:pPr lvl="1"/>
            <a:r>
              <a:rPr lang="en-US" altLang="en-US" dirty="0"/>
              <a:t>Attending a school that has a </a:t>
            </a:r>
            <a:r>
              <a:rPr lang="en-US" altLang="en-US" u="sng" dirty="0"/>
              <a:t>regular teaching staff</a:t>
            </a:r>
            <a:r>
              <a:rPr lang="en-US" altLang="en-US" dirty="0"/>
              <a:t>, course of study and </a:t>
            </a:r>
            <a:r>
              <a:rPr lang="en-US" altLang="en-US" u="sng" dirty="0"/>
              <a:t>student body at the school</a:t>
            </a:r>
          </a:p>
          <a:p>
            <a:pPr lvl="1"/>
            <a:r>
              <a:rPr lang="en-US" altLang="en-US" dirty="0"/>
              <a:t>Does NOT include on-the-job training course, correspondence school, or </a:t>
            </a:r>
            <a:r>
              <a:rPr lang="en-US" altLang="en-US" u="sng" dirty="0"/>
              <a:t>school offering courses only through the Internet</a:t>
            </a:r>
          </a:p>
          <a:p>
            <a:pPr marL="432197" lvl="1" indent="0">
              <a:buNone/>
            </a:pPr>
            <a:endParaRPr lang="en-US" altLang="en-US" dirty="0"/>
          </a:p>
        </p:txBody>
      </p:sp>
      <p:sp>
        <p:nvSpPr>
          <p:cNvPr id="2" name="Title 1"/>
          <p:cNvSpPr>
            <a:spLocks noGrp="1"/>
          </p:cNvSpPr>
          <p:nvPr>
            <p:ph type="title"/>
          </p:nvPr>
        </p:nvSpPr>
        <p:spPr/>
        <p:txBody>
          <a:bodyPr/>
          <a:lstStyle/>
          <a:p>
            <a:r>
              <a:rPr lang="en-US" dirty="0"/>
              <a:t>Qualifying Child - Terms (</a:t>
            </a:r>
            <a:r>
              <a:rPr lang="en-US" dirty="0" err="1"/>
              <a:t>cont</a:t>
            </a:r>
            <a:r>
              <a:rPr lang="en-US" dirty="0"/>
              <a:t>)</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16</a:t>
            </a:fld>
            <a:endParaRPr lang="en-US" altLang="en-US" dirty="0"/>
          </a:p>
        </p:txBody>
      </p:sp>
    </p:spTree>
    <p:extLst>
      <p:ext uri="{BB962C8B-B14F-4D97-AF65-F5344CB8AC3E}">
        <p14:creationId xmlns:p14="http://schemas.microsoft.com/office/powerpoint/2010/main" val="260167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sz="quarter" idx="12"/>
          </p:nvPr>
        </p:nvSpPr>
        <p:spPr/>
        <p:txBody>
          <a:bodyPr>
            <a:normAutofit/>
          </a:bodyPr>
          <a:lstStyle/>
          <a:p>
            <a:r>
              <a:rPr lang="en-US" altLang="en-US" dirty="0"/>
              <a:t>Temporary absence</a:t>
            </a:r>
          </a:p>
          <a:p>
            <a:pPr lvl="1"/>
            <a:r>
              <a:rPr lang="en-US" altLang="en-US" dirty="0"/>
              <a:t>Circumstances such as illness, education, business, vacation, or military service</a:t>
            </a:r>
          </a:p>
          <a:p>
            <a:pPr lvl="2"/>
            <a:r>
              <a:rPr lang="en-US" altLang="en-US" dirty="0"/>
              <a:t>Now includes: </a:t>
            </a:r>
            <a:r>
              <a:rPr lang="en-US" dirty="0"/>
              <a:t>Incarceration and Institutionalized care for a child who is permanently and totally disabled</a:t>
            </a:r>
            <a:endParaRPr lang="en-US" altLang="en-US" dirty="0"/>
          </a:p>
          <a:p>
            <a:pPr lvl="1"/>
            <a:r>
              <a:rPr lang="en-US" altLang="en-US" dirty="0"/>
              <a:t>Must be reasonable to assume the absent person will return</a:t>
            </a:r>
          </a:p>
          <a:p>
            <a:pPr lvl="1"/>
            <a:r>
              <a:rPr lang="en-US" altLang="en-US" dirty="0"/>
              <a:t>Must continue to keep up the home during the absence</a:t>
            </a:r>
          </a:p>
          <a:p>
            <a:pPr lvl="1"/>
            <a:endParaRPr lang="en-US" altLang="en-US" dirty="0"/>
          </a:p>
          <a:p>
            <a:pPr lvl="1"/>
            <a:endParaRPr lang="en-US" altLang="en-US" dirty="0"/>
          </a:p>
        </p:txBody>
      </p:sp>
      <p:sp>
        <p:nvSpPr>
          <p:cNvPr id="2" name="Title 1"/>
          <p:cNvSpPr>
            <a:spLocks noGrp="1"/>
          </p:cNvSpPr>
          <p:nvPr>
            <p:ph type="title"/>
          </p:nvPr>
        </p:nvSpPr>
        <p:spPr/>
        <p:txBody>
          <a:bodyPr/>
          <a:lstStyle/>
          <a:p>
            <a:r>
              <a:rPr lang="en-US" dirty="0"/>
              <a:t>Qualifying Child - Terms (</a:t>
            </a:r>
            <a:r>
              <a:rPr lang="en-US" dirty="0" err="1"/>
              <a:t>cont</a:t>
            </a:r>
            <a:r>
              <a:rPr lang="en-US" dirty="0"/>
              <a:t>)</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17</a:t>
            </a:fld>
            <a:endParaRPr lang="en-US" altLang="en-US" dirty="0"/>
          </a:p>
        </p:txBody>
      </p:sp>
    </p:spTree>
    <p:extLst>
      <p:ext uri="{BB962C8B-B14F-4D97-AF65-F5344CB8AC3E}">
        <p14:creationId xmlns:p14="http://schemas.microsoft.com/office/powerpoint/2010/main" val="1675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18</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4 and 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0CF635C7-2F6D-44F6-B18A-5832EE799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16858640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sz="quarter" idx="12"/>
          </p:nvPr>
        </p:nvSpPr>
        <p:spPr/>
        <p:txBody>
          <a:bodyPr>
            <a:normAutofit/>
          </a:bodyPr>
          <a:lstStyle/>
          <a:p>
            <a:pPr marL="0" indent="0">
              <a:buNone/>
            </a:pPr>
            <a:r>
              <a:rPr lang="en-US" altLang="en-US" dirty="0"/>
              <a:t>What is Alimony?</a:t>
            </a:r>
          </a:p>
          <a:p>
            <a:pPr lvl="1"/>
            <a:r>
              <a:rPr lang="en-US" altLang="en-US" dirty="0"/>
              <a:t>Spousal support under separation or divorce instrument</a:t>
            </a:r>
          </a:p>
          <a:p>
            <a:pPr lvl="1"/>
            <a:r>
              <a:rPr lang="en-US" altLang="en-US" dirty="0"/>
              <a:t>Usually stops if recipient remarries, may stop sooner</a:t>
            </a:r>
          </a:p>
          <a:p>
            <a:pPr lvl="1"/>
            <a:r>
              <a:rPr lang="en-US" altLang="en-US" dirty="0"/>
              <a:t>Not subject to change based on factors such as age of a child </a:t>
            </a:r>
          </a:p>
          <a:p>
            <a:pPr lvl="2"/>
            <a:r>
              <a:rPr lang="en-US" altLang="en-US" dirty="0"/>
              <a:t>Child/family support is NOT alimony</a:t>
            </a:r>
          </a:p>
          <a:p>
            <a:pPr lvl="1"/>
            <a:r>
              <a:rPr lang="en-US" altLang="en-US" dirty="0"/>
              <a:t>See </a:t>
            </a:r>
            <a:r>
              <a:rPr lang="en-US" dirty="0"/>
              <a:t>Pub 4012 Tab E for more details</a:t>
            </a:r>
          </a:p>
          <a:p>
            <a:endParaRPr lang="en-US" altLang="en-US" dirty="0"/>
          </a:p>
        </p:txBody>
      </p:sp>
      <p:sp>
        <p:nvSpPr>
          <p:cNvPr id="26626" name="Rectangle 2"/>
          <p:cNvSpPr>
            <a:spLocks noGrp="1" noChangeArrowheads="1"/>
          </p:cNvSpPr>
          <p:nvPr>
            <p:ph type="title"/>
          </p:nvPr>
        </p:nvSpPr>
        <p:spPr/>
        <p:txBody>
          <a:bodyPr/>
          <a:lstStyle/>
          <a:p>
            <a:r>
              <a:rPr lang="en-US" altLang="en-US"/>
              <a:t>Income: Alimony Received</a:t>
            </a:r>
            <a:endParaRPr lang="en-US" altLang="en-US" dirty="0"/>
          </a:p>
        </p:txBody>
      </p:sp>
      <p:sp>
        <p:nvSpPr>
          <p:cNvPr id="4105" name="TextBox 3"/>
          <p:cNvSpPr txBox="1">
            <a:spLocks noChangeArrowheads="1"/>
          </p:cNvSpPr>
          <p:nvPr/>
        </p:nvSpPr>
        <p:spPr bwMode="auto">
          <a:xfrm>
            <a:off x="7316392" y="1807370"/>
            <a:ext cx="17514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1500" dirty="0">
                <a:solidFill>
                  <a:schemeClr val="bg1"/>
                </a:solidFill>
                <a:cs typeface="Calibri" panose="020F0502020204030204" pitchFamily="34" charset="0"/>
              </a:rPr>
              <a:t>Pub 4012 Page E-5</a:t>
            </a:r>
            <a:endParaRPr lang="en-US" altLang="en-US" sz="1500" b="0" dirty="0">
              <a:solidFill>
                <a:schemeClr val="bg1"/>
              </a:solidFill>
              <a:cs typeface="Calibri" panose="020F0502020204030204" pitchFamily="34" charset="0"/>
            </a:endParaRPr>
          </a:p>
        </p:txBody>
      </p:sp>
      <p:sp>
        <p:nvSpPr>
          <p:cNvPr id="7" name="Footer Placeholder 6"/>
          <p:cNvSpPr>
            <a:spLocks noGrp="1"/>
          </p:cNvSpPr>
          <p:nvPr>
            <p:ph type="ftr" sz="quarter" idx="10"/>
          </p:nvPr>
        </p:nvSpPr>
        <p:spPr/>
        <p:txBody>
          <a:bodyPr/>
          <a:lstStyle/>
          <a:p>
            <a:pPr>
              <a:defRPr/>
            </a:pPr>
            <a:r>
              <a:rPr lang="en-US"/>
              <a:t>Tara Baker - NJ Version - Single Working Parent</a:t>
            </a:r>
            <a:endParaRPr lang="en-US" dirty="0"/>
          </a:p>
        </p:txBody>
      </p:sp>
      <p:sp>
        <p:nvSpPr>
          <p:cNvPr id="8" name="Slide Number Placeholder 7"/>
          <p:cNvSpPr>
            <a:spLocks noGrp="1"/>
          </p:cNvSpPr>
          <p:nvPr>
            <p:ph type="sldNum" sz="quarter" idx="11"/>
          </p:nvPr>
        </p:nvSpPr>
        <p:spPr/>
        <p:txBody>
          <a:bodyPr/>
          <a:lstStyle/>
          <a:p>
            <a:pPr>
              <a:defRPr/>
            </a:pPr>
            <a:fld id="{AE820BBC-AC8A-41A2-B5A2-A38EDA688333}" type="slidenum">
              <a:rPr lang="en-US" altLang="en-US" smtClean="0"/>
              <a:pPr>
                <a:defRPr/>
              </a:pPr>
              <a:t>19</a:t>
            </a:fld>
            <a:endParaRPr lang="en-US" altLang="en-US" dirty="0"/>
          </a:p>
        </p:txBody>
      </p:sp>
    </p:spTree>
    <p:extLst>
      <p:ext uri="{BB962C8B-B14F-4D97-AF65-F5344CB8AC3E}">
        <p14:creationId xmlns:p14="http://schemas.microsoft.com/office/powerpoint/2010/main" val="132118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normAutofit fontScale="92500" lnSpcReduction="20000"/>
          </a:bodyPr>
          <a:lstStyle/>
          <a:p>
            <a:r>
              <a:rPr lang="en-US"/>
              <a:t>This lesson will focus on a tax return for a typical single parent taxpayer</a:t>
            </a:r>
          </a:p>
          <a:p>
            <a:r>
              <a:rPr lang="en-US"/>
              <a:t>The following tax topics will be discussed:</a:t>
            </a:r>
          </a:p>
          <a:p>
            <a:pPr lvl="1"/>
            <a:r>
              <a:rPr lang="en-US"/>
              <a:t>Head of Household (HoH) Filing Status</a:t>
            </a:r>
          </a:p>
          <a:p>
            <a:pPr lvl="1"/>
            <a:r>
              <a:rPr lang="en-US"/>
              <a:t>Income: Alimony, Gambling Winnings, and Cancellation of Debt</a:t>
            </a:r>
          </a:p>
          <a:p>
            <a:pPr lvl="1"/>
            <a:r>
              <a:rPr lang="en-US"/>
              <a:t>Adjustments: Early Withdrawal Penalty</a:t>
            </a:r>
          </a:p>
          <a:p>
            <a:pPr lvl="1"/>
            <a:r>
              <a:rPr lang="en-US"/>
              <a:t>Credits: Child Tax Credit, Childcare Credit, and Earned Income Credit (EIC)</a:t>
            </a:r>
          </a:p>
          <a:p>
            <a:pPr lvl="1"/>
            <a:r>
              <a:rPr lang="en-US"/>
              <a:t>Additional Practice: Wages and Interest</a:t>
            </a:r>
          </a:p>
          <a:p>
            <a:pPr lvl="1"/>
            <a:endParaRPr lang="en-US" dirty="0"/>
          </a:p>
        </p:txBody>
      </p:sp>
      <p:sp>
        <p:nvSpPr>
          <p:cNvPr id="2" name="Title 1"/>
          <p:cNvSpPr>
            <a:spLocks noGrp="1"/>
          </p:cNvSpPr>
          <p:nvPr>
            <p:ph type="title"/>
          </p:nvPr>
        </p:nvSpPr>
        <p:spPr/>
        <p:txBody>
          <a:bodyPr/>
          <a:lstStyle/>
          <a:p>
            <a:r>
              <a:rPr lang="en-US"/>
              <a:t>Single Working Taxpayer</a:t>
            </a:r>
            <a:endParaRPr lang="en-US" dirty="0"/>
          </a:p>
        </p:txBody>
      </p:sp>
      <p:sp>
        <p:nvSpPr>
          <p:cNvPr id="10" name="Footer Placeholder 9"/>
          <p:cNvSpPr>
            <a:spLocks noGrp="1"/>
          </p:cNvSpPr>
          <p:nvPr>
            <p:ph type="ftr" sz="quarter" idx="10"/>
          </p:nvPr>
        </p:nvSpPr>
        <p:spPr/>
        <p:txBody>
          <a:bodyPr/>
          <a:lstStyle/>
          <a:p>
            <a:pPr>
              <a:defRPr/>
            </a:pPr>
            <a:r>
              <a:rPr lang="en-US"/>
              <a:t>Tara Baker - NJ Version - Single Working Parent</a:t>
            </a:r>
            <a:endParaRPr lang="en-US" dirty="0"/>
          </a:p>
        </p:txBody>
      </p:sp>
      <p:sp>
        <p:nvSpPr>
          <p:cNvPr id="11" name="Slide Number Placeholder 10"/>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Tree>
    <p:extLst>
      <p:ext uri="{BB962C8B-B14F-4D97-AF65-F5344CB8AC3E}">
        <p14:creationId xmlns:p14="http://schemas.microsoft.com/office/powerpoint/2010/main" val="124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Tara Baker - NJ Version - Single Working Parent</a:t>
            </a:r>
          </a:p>
        </p:txBody>
      </p:sp>
      <p:sp>
        <p:nvSpPr>
          <p:cNvPr id="5" name="Slide Number Placeholder 4"/>
          <p:cNvSpPr>
            <a:spLocks noGrp="1"/>
          </p:cNvSpPr>
          <p:nvPr>
            <p:ph type="sldNum" sz="quarter" idx="11"/>
          </p:nvPr>
        </p:nvSpPr>
        <p:spPr/>
        <p:txBody>
          <a:bodyPr/>
          <a:lstStyle/>
          <a:p>
            <a:fld id="{593E17D5-A313-48E8-844B-E89875E4D580}" type="slidenum">
              <a:rPr lang="en-US" altLang="en-US" smtClean="0"/>
              <a:pPr/>
              <a:t>20</a:t>
            </a:fld>
            <a:endParaRPr lang="en-US" altLang="en-US"/>
          </a:p>
        </p:txBody>
      </p:sp>
      <p:sp>
        <p:nvSpPr>
          <p:cNvPr id="2" name="Title 1"/>
          <p:cNvSpPr>
            <a:spLocks noGrp="1"/>
          </p:cNvSpPr>
          <p:nvPr>
            <p:ph type="title"/>
          </p:nvPr>
        </p:nvSpPr>
        <p:spPr/>
        <p:txBody>
          <a:bodyPr/>
          <a:lstStyle/>
          <a:p>
            <a:r>
              <a:rPr lang="en-US"/>
              <a:t>The Interview </a:t>
            </a:r>
            <a:endParaRPr lang="en-US" dirty="0"/>
          </a:p>
        </p:txBody>
      </p:sp>
      <p:sp>
        <p:nvSpPr>
          <p:cNvPr id="5127" name="Content Placeholder 2"/>
          <p:cNvSpPr>
            <a:spLocks noGrp="1"/>
          </p:cNvSpPr>
          <p:nvPr>
            <p:ph type="body" sz="quarter" idx="16"/>
          </p:nvPr>
        </p:nvSpPr>
        <p:spPr/>
        <p:txBody>
          <a:bodyPr/>
          <a:lstStyle/>
          <a:p>
            <a:r>
              <a:rPr lang="en-US" altLang="en-US"/>
              <a:t>Point of awareness</a:t>
            </a:r>
          </a:p>
        </p:txBody>
      </p:sp>
      <p:grpSp>
        <p:nvGrpSpPr>
          <p:cNvPr id="5129" name="Group 4"/>
          <p:cNvGrpSpPr>
            <a:grpSpLocks/>
          </p:cNvGrpSpPr>
          <p:nvPr/>
        </p:nvGrpSpPr>
        <p:grpSpPr bwMode="auto">
          <a:xfrm>
            <a:off x="2797373" y="3543303"/>
            <a:ext cx="6597254" cy="1154906"/>
            <a:chOff x="228600" y="3870325"/>
            <a:chExt cx="8796338" cy="1539875"/>
          </a:xfrm>
        </p:grpSpPr>
        <p:pic>
          <p:nvPicPr>
            <p:cNvPr id="5130"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3870325"/>
              <a:ext cx="8796338"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4938713"/>
              <a:ext cx="5505450" cy="4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142560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fld id="{AE820BBC-AC8A-41A2-B5A2-A38EDA688333}" type="slidenum">
              <a:rPr lang="en-US" altLang="en-US" smtClean="0"/>
              <a:pPr/>
              <a:t>21</a:t>
            </a:fld>
            <a:endParaRPr lang="en-US" altLang="en-US" dirty="0"/>
          </a:p>
        </p:txBody>
      </p:sp>
      <p:sp>
        <p:nvSpPr>
          <p:cNvPr id="76803" name="Rectangle 3"/>
          <p:cNvSpPr>
            <a:spLocks noGrp="1" noChangeArrowheads="1"/>
          </p:cNvSpPr>
          <p:nvPr>
            <p:ph sz="quarter" idx="12"/>
          </p:nvPr>
        </p:nvSpPr>
        <p:spPr/>
        <p:txBody>
          <a:bodyPr/>
          <a:lstStyle/>
          <a:p>
            <a:r>
              <a:rPr lang="en-US" altLang="en-US"/>
              <a:t>Where do I get alimony information?</a:t>
            </a:r>
          </a:p>
          <a:p>
            <a:r>
              <a:rPr lang="en-US" altLang="en-US"/>
              <a:t>Intake Sheet Part III Question 6</a:t>
            </a:r>
          </a:p>
          <a:p>
            <a:r>
              <a:rPr lang="en-US" altLang="en-US"/>
              <a:t>Taxpayer needs to provide information of actual amount received in the current tax year</a:t>
            </a:r>
          </a:p>
          <a:p>
            <a:r>
              <a:rPr lang="en-US" altLang="en-US"/>
              <a:t>Look at prior year return</a:t>
            </a:r>
            <a:endParaRPr lang="en-US" altLang="en-US" dirty="0"/>
          </a:p>
        </p:txBody>
      </p:sp>
      <p:sp>
        <p:nvSpPr>
          <p:cNvPr id="26626" name="Rectangle 2"/>
          <p:cNvSpPr>
            <a:spLocks noGrp="1" noChangeArrowheads="1"/>
          </p:cNvSpPr>
          <p:nvPr>
            <p:ph type="title"/>
          </p:nvPr>
        </p:nvSpPr>
        <p:spPr/>
        <p:txBody>
          <a:bodyPr/>
          <a:lstStyle/>
          <a:p>
            <a:r>
              <a:rPr lang="en-US" altLang="en-US"/>
              <a:t>Income: Alimony Received</a:t>
            </a:r>
            <a:endParaRPr lang="en-US" altLang="en-US" dirty="0"/>
          </a:p>
        </p:txBody>
      </p:sp>
    </p:spTree>
    <p:extLst>
      <p:ext uri="{BB962C8B-B14F-4D97-AF65-F5344CB8AC3E}">
        <p14:creationId xmlns:p14="http://schemas.microsoft.com/office/powerpoint/2010/main" val="249202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2"/>
          </p:nvPr>
        </p:nvSpPr>
        <p:spPr/>
        <p:txBody>
          <a:bodyPr rtlCol="0">
            <a:normAutofit/>
          </a:bodyPr>
          <a:lstStyle/>
          <a:p>
            <a:pPr>
              <a:defRPr/>
            </a:pPr>
            <a:r>
              <a:rPr lang="en-US" altLang="en-US" dirty="0"/>
              <a:t>Not earned income for EIC</a:t>
            </a:r>
          </a:p>
          <a:p>
            <a:pPr>
              <a:defRPr/>
            </a:pPr>
            <a:r>
              <a:rPr lang="en-US" altLang="en-US" dirty="0"/>
              <a:t>Not earned income for child tax credit</a:t>
            </a:r>
          </a:p>
          <a:p>
            <a:pPr>
              <a:defRPr/>
            </a:pPr>
            <a:r>
              <a:rPr lang="en-US" altLang="en-US" dirty="0"/>
              <a:t>Not earned income for dependent care credit</a:t>
            </a:r>
          </a:p>
          <a:p>
            <a:pPr>
              <a:buFont typeface="Wingdings" pitchFamily="2" charset="2"/>
              <a:buChar char="Ø"/>
              <a:defRPr/>
            </a:pPr>
            <a:r>
              <a:rPr lang="en-US" altLang="en-US" dirty="0"/>
              <a:t>But </a:t>
            </a:r>
            <a:r>
              <a:rPr lang="en-US" altLang="en-US" dirty="0">
                <a:solidFill>
                  <a:srgbClr val="0000FF"/>
                </a:solidFill>
              </a:rPr>
              <a:t>IS</a:t>
            </a:r>
            <a:r>
              <a:rPr lang="en-US" altLang="en-US" dirty="0"/>
              <a:t> “compensation” for IRA Contributions</a:t>
            </a:r>
          </a:p>
        </p:txBody>
      </p:sp>
      <p:sp>
        <p:nvSpPr>
          <p:cNvPr id="26626" name="Rectangle 2"/>
          <p:cNvSpPr>
            <a:spLocks noGrp="1" noChangeArrowheads="1"/>
          </p:cNvSpPr>
          <p:nvPr>
            <p:ph type="title"/>
          </p:nvPr>
        </p:nvSpPr>
        <p:spPr/>
        <p:txBody>
          <a:bodyPr wrap="square" numCol="1" anchorCtr="0" compatLnSpc="1">
            <a:prstTxWarp prst="textNoShape">
              <a:avLst/>
            </a:prstTxWarp>
          </a:bodyPr>
          <a:lstStyle/>
          <a:p>
            <a:pPr>
              <a:defRPr/>
            </a:pPr>
            <a:r>
              <a:rPr lang="en-US" altLang="en-US" dirty="0"/>
              <a:t>Income: Alimony Received</a:t>
            </a:r>
            <a:endParaRPr lang="en-US" altLang="en-US" sz="1650" dirty="0"/>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22</a:t>
            </a:fld>
            <a:endParaRPr lang="en-US" altLang="en-US" dirty="0"/>
          </a:p>
        </p:txBody>
      </p:sp>
    </p:spTree>
    <p:extLst>
      <p:ext uri="{BB962C8B-B14F-4D97-AF65-F5344CB8AC3E}">
        <p14:creationId xmlns:p14="http://schemas.microsoft.com/office/powerpoint/2010/main" val="418856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85000" lnSpcReduction="20000"/>
          </a:bodyPr>
          <a:lstStyle/>
          <a:p>
            <a:r>
              <a:rPr lang="en-US" dirty="0"/>
              <a:t>Covers a variety of income other than wages, retirement, and investment income</a:t>
            </a:r>
          </a:p>
          <a:p>
            <a:r>
              <a:rPr lang="en-US" dirty="0"/>
              <a:t>Review Other Income Section in Pub 4012 Tab D</a:t>
            </a:r>
          </a:p>
          <a:p>
            <a:r>
              <a:rPr lang="en-US" dirty="0"/>
              <a:t>Examples include:</a:t>
            </a:r>
          </a:p>
          <a:p>
            <a:pPr lvl="1"/>
            <a:r>
              <a:rPr lang="en-US" altLang="en-US" dirty="0"/>
              <a:t>Reported on 1099-MISC, Box 3</a:t>
            </a:r>
          </a:p>
          <a:p>
            <a:pPr lvl="1"/>
            <a:r>
              <a:rPr lang="en-US" altLang="en-US" dirty="0"/>
              <a:t>Reported on 1099-MISC, Box 7 – but “not a business”</a:t>
            </a:r>
          </a:p>
          <a:p>
            <a:pPr lvl="1"/>
            <a:r>
              <a:rPr lang="en-US" altLang="en-US" b="1" dirty="0">
                <a:solidFill>
                  <a:srgbClr val="FF0000"/>
                </a:solidFill>
              </a:rPr>
              <a:t>Gambling winnings including lotteries and raffles</a:t>
            </a:r>
          </a:p>
          <a:p>
            <a:pPr lvl="1"/>
            <a:r>
              <a:rPr lang="en-US" altLang="en-US" dirty="0"/>
              <a:t>Taxable amount of long term care (1099-LTC)</a:t>
            </a:r>
          </a:p>
          <a:p>
            <a:pPr lvl="1"/>
            <a:r>
              <a:rPr lang="en-US" altLang="en-US" b="1" dirty="0">
                <a:solidFill>
                  <a:srgbClr val="FF0000"/>
                </a:solidFill>
              </a:rPr>
              <a:t>Cancellation of debt (1099-C)</a:t>
            </a:r>
            <a:endParaRPr lang="en-US" b="1" dirty="0">
              <a:solidFill>
                <a:srgbClr val="FF0000"/>
              </a:solidFill>
            </a:endParaRPr>
          </a:p>
        </p:txBody>
      </p:sp>
      <p:sp>
        <p:nvSpPr>
          <p:cNvPr id="5" name="Title 4"/>
          <p:cNvSpPr>
            <a:spLocks noGrp="1"/>
          </p:cNvSpPr>
          <p:nvPr>
            <p:ph type="title"/>
          </p:nvPr>
        </p:nvSpPr>
        <p:spPr/>
        <p:txBody>
          <a:bodyPr/>
          <a:lstStyle/>
          <a:p>
            <a:r>
              <a:rPr lang="en-US" dirty="0"/>
              <a:t>Income: Other</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23</a:t>
            </a:fld>
            <a:endParaRPr lang="en-US" altLang="en-US" dirty="0"/>
          </a:p>
        </p:txBody>
      </p:sp>
    </p:spTree>
    <p:extLst>
      <p:ext uri="{BB962C8B-B14F-4D97-AF65-F5344CB8AC3E}">
        <p14:creationId xmlns:p14="http://schemas.microsoft.com/office/powerpoint/2010/main" val="210343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Tara Baker - NJ Version - Single Working Parent</a:t>
            </a:r>
            <a:endParaRPr lang="en-US" dirty="0"/>
          </a:p>
        </p:txBody>
      </p:sp>
      <p:sp>
        <p:nvSpPr>
          <p:cNvPr id="8" name="Slide Number Placeholder 7"/>
          <p:cNvSpPr>
            <a:spLocks noGrp="1"/>
          </p:cNvSpPr>
          <p:nvPr>
            <p:ph type="sldNum" sz="quarter" idx="11"/>
          </p:nvPr>
        </p:nvSpPr>
        <p:spPr/>
        <p:txBody>
          <a:bodyPr/>
          <a:lstStyle/>
          <a:p>
            <a:fld id="{AE820BBC-AC8A-41A2-B5A2-A38EDA688333}" type="slidenum">
              <a:rPr lang="en-US" altLang="en-US" smtClean="0"/>
              <a:pPr/>
              <a:t>24</a:t>
            </a:fld>
            <a:endParaRPr lang="en-US" altLang="en-US" dirty="0"/>
          </a:p>
        </p:txBody>
      </p:sp>
      <p:sp>
        <p:nvSpPr>
          <p:cNvPr id="4" name="Content Placeholder 3"/>
          <p:cNvSpPr>
            <a:spLocks noGrp="1"/>
          </p:cNvSpPr>
          <p:nvPr>
            <p:ph sz="quarter" idx="12"/>
          </p:nvPr>
        </p:nvSpPr>
        <p:spPr/>
        <p:txBody>
          <a:bodyPr>
            <a:normAutofit fontScale="77500" lnSpcReduction="20000"/>
          </a:bodyPr>
          <a:lstStyle/>
          <a:p>
            <a:r>
              <a:rPr lang="en-US" dirty="0"/>
              <a:t>Normally reported on Form W-2G</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marL="0" indent="0">
              <a:buNone/>
            </a:pPr>
            <a:r>
              <a:rPr lang="en-US" dirty="0"/>
              <a:t/>
            </a:r>
            <a:br>
              <a:rPr lang="en-US" dirty="0"/>
            </a:br>
            <a:r>
              <a:rPr lang="en-US" dirty="0"/>
              <a:t/>
            </a:r>
            <a:br>
              <a:rPr lang="en-US" dirty="0"/>
            </a:br>
            <a:endParaRPr lang="en-US" dirty="0"/>
          </a:p>
          <a:p>
            <a:r>
              <a:rPr lang="en-US" dirty="0"/>
              <a:t>Gambling losses can be deducted only if the taxpayer itemizes (Schedule A) up to the amount of winnings</a:t>
            </a:r>
          </a:p>
        </p:txBody>
      </p:sp>
      <p:sp>
        <p:nvSpPr>
          <p:cNvPr id="5" name="Title 4"/>
          <p:cNvSpPr>
            <a:spLocks noGrp="1"/>
          </p:cNvSpPr>
          <p:nvPr>
            <p:ph type="title"/>
          </p:nvPr>
        </p:nvSpPr>
        <p:spPr/>
        <p:txBody>
          <a:bodyPr/>
          <a:lstStyle/>
          <a:p>
            <a:r>
              <a:rPr lang="en-US"/>
              <a:t>Income: Other - Gambling Winnings</a:t>
            </a:r>
            <a:endParaRPr lang="en-US" dirty="0"/>
          </a:p>
        </p:txBody>
      </p:sp>
      <p:pic>
        <p:nvPicPr>
          <p:cNvPr id="6" name="Picture 5"/>
          <p:cNvPicPr>
            <a:picLocks noChangeAspect="1"/>
          </p:cNvPicPr>
          <p:nvPr/>
        </p:nvPicPr>
        <p:blipFill rotWithShape="1">
          <a:blip r:embed="rId2"/>
          <a:srcRect r="-36" b="2273"/>
          <a:stretch/>
        </p:blipFill>
        <p:spPr>
          <a:xfrm>
            <a:off x="2362200" y="2209800"/>
            <a:ext cx="4286250" cy="2457450"/>
          </a:xfrm>
          <a:prstGeom prst="rect">
            <a:avLst/>
          </a:prstGeom>
        </p:spPr>
      </p:pic>
    </p:spTree>
    <p:extLst>
      <p:ext uri="{BB962C8B-B14F-4D97-AF65-F5344CB8AC3E}">
        <p14:creationId xmlns:p14="http://schemas.microsoft.com/office/powerpoint/2010/main" val="367509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92500" lnSpcReduction="10000"/>
          </a:bodyPr>
          <a:lstStyle/>
          <a:p>
            <a:r>
              <a:rPr lang="en-US" dirty="0"/>
              <a:t>Cancellation of debt is in scope for credit card debt</a:t>
            </a:r>
          </a:p>
          <a:p>
            <a:r>
              <a:rPr lang="en-US" dirty="0"/>
              <a:t>Other debt such as car loans, student loans, or other consumer installment loans is out-of-scope</a:t>
            </a:r>
          </a:p>
          <a:p>
            <a:r>
              <a:rPr lang="en-US" altLang="en-US" dirty="0"/>
              <a:t>Lenders must issue Form 1099-C if cancel $600 or more of debt</a:t>
            </a:r>
          </a:p>
          <a:p>
            <a:pPr lvl="1"/>
            <a:r>
              <a:rPr lang="en-US" altLang="en-US" dirty="0"/>
              <a:t>Less than $600 must also be reported as income by taxpayer</a:t>
            </a:r>
          </a:p>
          <a:p>
            <a:r>
              <a:rPr lang="en-US" altLang="en-US" dirty="0"/>
              <a:t>Canceled debt income is reported as “Other Income”</a:t>
            </a:r>
          </a:p>
          <a:p>
            <a:endParaRPr lang="en-US" dirty="0"/>
          </a:p>
        </p:txBody>
      </p:sp>
      <p:sp>
        <p:nvSpPr>
          <p:cNvPr id="5" name="Title 4"/>
          <p:cNvSpPr>
            <a:spLocks noGrp="1"/>
          </p:cNvSpPr>
          <p:nvPr>
            <p:ph type="title"/>
          </p:nvPr>
        </p:nvSpPr>
        <p:spPr/>
        <p:txBody>
          <a:bodyPr>
            <a:normAutofit/>
          </a:bodyPr>
          <a:lstStyle/>
          <a:p>
            <a:r>
              <a:rPr lang="en-US" dirty="0"/>
              <a:t>Income: Other – Cancellation of Debt</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25</a:t>
            </a:fld>
            <a:endParaRPr lang="en-US" altLang="en-US" dirty="0"/>
          </a:p>
        </p:txBody>
      </p:sp>
    </p:spTree>
    <p:extLst>
      <p:ext uri="{BB962C8B-B14F-4D97-AF65-F5344CB8AC3E}">
        <p14:creationId xmlns:p14="http://schemas.microsoft.com/office/powerpoint/2010/main" val="70843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sz="quarter" idx="12"/>
          </p:nvPr>
        </p:nvSpPr>
        <p:spPr/>
        <p:txBody>
          <a:bodyPr rtlCol="0">
            <a:normAutofit lnSpcReduction="10000"/>
          </a:bodyPr>
          <a:lstStyle/>
          <a:p>
            <a:pPr>
              <a:defRPr/>
            </a:pPr>
            <a:r>
              <a:rPr lang="en-US" altLang="en-US" dirty="0"/>
              <a:t>Credit card debt – nonbusiness only</a:t>
            </a:r>
          </a:p>
          <a:p>
            <a:pPr>
              <a:defRPr/>
            </a:pPr>
            <a:r>
              <a:rPr lang="en-US" altLang="en-US" dirty="0"/>
              <a:t>Taxpayer must be solvent immediately before debt canceled</a:t>
            </a:r>
          </a:p>
          <a:p>
            <a:pPr lvl="1">
              <a:buClr>
                <a:schemeClr val="accent6">
                  <a:lumMod val="50000"/>
                </a:schemeClr>
              </a:buClr>
              <a:defRPr/>
            </a:pPr>
            <a:r>
              <a:rPr lang="en-US" altLang="en-US" dirty="0"/>
              <a:t>Value of assets exceeds total amount of liabilities</a:t>
            </a:r>
          </a:p>
          <a:p>
            <a:pPr lvl="1">
              <a:buClr>
                <a:schemeClr val="accent6">
                  <a:lumMod val="50000"/>
                </a:schemeClr>
              </a:buClr>
              <a:defRPr/>
            </a:pPr>
            <a:r>
              <a:rPr lang="en-US" altLang="en-US" dirty="0"/>
              <a:t>Not in bankruptcy</a:t>
            </a:r>
          </a:p>
          <a:p>
            <a:pPr lvl="1">
              <a:buClr>
                <a:schemeClr val="accent6">
                  <a:lumMod val="50000"/>
                </a:schemeClr>
              </a:buClr>
              <a:defRPr/>
            </a:pPr>
            <a:r>
              <a:rPr lang="en-US" dirty="0"/>
              <a:t>Review the Screening Sheet in Pub 4012 Tab D-63 </a:t>
            </a:r>
            <a:endParaRPr lang="en-US" altLang="en-US" dirty="0"/>
          </a:p>
          <a:p>
            <a:pPr>
              <a:defRPr/>
            </a:pPr>
            <a:r>
              <a:rPr lang="en-US" altLang="en-US" dirty="0"/>
              <a:t>Otherwise out-of-scope</a:t>
            </a:r>
          </a:p>
        </p:txBody>
      </p:sp>
      <p:sp>
        <p:nvSpPr>
          <p:cNvPr id="38914" name="Title 1"/>
          <p:cNvSpPr>
            <a:spLocks noGrp="1"/>
          </p:cNvSpPr>
          <p:nvPr>
            <p:ph type="title"/>
          </p:nvPr>
        </p:nvSpPr>
        <p:spPr/>
        <p:txBody>
          <a:bodyPr>
            <a:normAutofit/>
          </a:bodyPr>
          <a:lstStyle/>
          <a:p>
            <a:r>
              <a:rPr lang="en-US" dirty="0"/>
              <a:t>Income: Other – Cancellation of Debt</a:t>
            </a:r>
            <a:endParaRPr lang="en-US" altLang="en-US" dirty="0"/>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26</a:t>
            </a:fld>
            <a:endParaRPr lang="en-US" altLang="en-US" dirty="0"/>
          </a:p>
        </p:txBody>
      </p:sp>
    </p:spTree>
    <p:extLst>
      <p:ext uri="{BB962C8B-B14F-4D97-AF65-F5344CB8AC3E}">
        <p14:creationId xmlns:p14="http://schemas.microsoft.com/office/powerpoint/2010/main" val="3674608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fld id="{AE820BBC-AC8A-41A2-B5A2-A38EDA688333}" type="slidenum">
              <a:rPr lang="en-US" altLang="en-US" smtClean="0"/>
              <a:pPr/>
              <a:t>27</a:t>
            </a:fld>
            <a:endParaRPr lang="en-US" altLang="en-US" dirty="0"/>
          </a:p>
        </p:txBody>
      </p:sp>
      <p:pic>
        <p:nvPicPr>
          <p:cNvPr id="6" name="Content Placeholder 5"/>
          <p:cNvPicPr>
            <a:picLocks noGrp="1" noChangeAspect="1"/>
          </p:cNvPicPr>
          <p:nvPr>
            <p:ph sz="quarter" idx="12"/>
          </p:nvPr>
        </p:nvPicPr>
        <p:blipFill>
          <a:blip r:embed="rId2"/>
          <a:stretch>
            <a:fillRect/>
          </a:stretch>
        </p:blipFill>
        <p:spPr>
          <a:xfrm>
            <a:off x="2260600" y="1939925"/>
            <a:ext cx="7791450" cy="3667125"/>
          </a:xfrm>
        </p:spPr>
      </p:pic>
      <p:sp>
        <p:nvSpPr>
          <p:cNvPr id="5" name="Title 4"/>
          <p:cNvSpPr>
            <a:spLocks noGrp="1"/>
          </p:cNvSpPr>
          <p:nvPr>
            <p:ph type="title"/>
          </p:nvPr>
        </p:nvSpPr>
        <p:spPr>
          <a:xfrm>
            <a:off x="1066803" y="28835"/>
            <a:ext cx="10210797" cy="1143000"/>
          </a:xfrm>
        </p:spPr>
        <p:txBody>
          <a:bodyPr>
            <a:normAutofit fontScale="90000"/>
          </a:bodyPr>
          <a:lstStyle/>
          <a:p>
            <a:r>
              <a:rPr lang="en-US" dirty="0"/>
              <a:t>Income: Other – Cancellation of Debt - Form 1099-C</a:t>
            </a:r>
          </a:p>
        </p:txBody>
      </p:sp>
    </p:spTree>
    <p:extLst>
      <p:ext uri="{BB962C8B-B14F-4D97-AF65-F5344CB8AC3E}">
        <p14:creationId xmlns:p14="http://schemas.microsoft.com/office/powerpoint/2010/main" val="177443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28</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6 - 9</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638D7083-4949-4975-8CC4-367D1423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78058369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body" sz="quarter" idx="15"/>
          </p:nvPr>
        </p:nvSpPr>
        <p:spPr/>
        <p:txBody>
          <a:bodyPr>
            <a:normAutofit fontScale="92500"/>
          </a:bodyPr>
          <a:lstStyle/>
          <a:p>
            <a:r>
              <a:rPr lang="en-US" altLang="en-US" dirty="0"/>
              <a:t>Penalty for withdrawal of funds from time deposits</a:t>
            </a:r>
          </a:p>
          <a:p>
            <a:r>
              <a:rPr lang="en-US" altLang="en-US" dirty="0"/>
              <a:t>Reported on 1099-INT or 1099-OID</a:t>
            </a:r>
          </a:p>
          <a:p>
            <a:r>
              <a:rPr lang="en-US" altLang="en-US" dirty="0"/>
              <a:t>Entered with interest and will be carried to adjustments</a:t>
            </a:r>
          </a:p>
          <a:p>
            <a:endParaRPr lang="en-US" altLang="en-US" dirty="0"/>
          </a:p>
          <a:p>
            <a:endParaRPr lang="en-US" altLang="en-US" dirty="0"/>
          </a:p>
        </p:txBody>
      </p:sp>
      <p:sp>
        <p:nvSpPr>
          <p:cNvPr id="8194" name="Rectangle 1"/>
          <p:cNvSpPr>
            <a:spLocks noGrp="1" noChangeArrowheads="1"/>
          </p:cNvSpPr>
          <p:nvPr>
            <p:ph type="title"/>
          </p:nvPr>
        </p:nvSpPr>
        <p:spPr/>
        <p:txBody>
          <a:bodyPr/>
          <a:lstStyle/>
          <a:p>
            <a:r>
              <a:rPr lang="en-US"/>
              <a:t>Adjustments: Early Withdrawal Penalty </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r>
              <a:rPr lang="en-US"/>
              <a:t>Tara Baker - NJ Version - Single Working Parent</a:t>
            </a:r>
          </a:p>
        </p:txBody>
      </p:sp>
      <p:sp>
        <p:nvSpPr>
          <p:cNvPr id="4" name="Slide Number Placeholder 3"/>
          <p:cNvSpPr>
            <a:spLocks noGrp="1"/>
          </p:cNvSpPr>
          <p:nvPr>
            <p:ph type="sldNum" sz="quarter" idx="4294967295"/>
          </p:nvPr>
        </p:nvSpPr>
        <p:spPr>
          <a:xfrm>
            <a:off x="0" y="6265863"/>
            <a:ext cx="936625" cy="365125"/>
          </a:xfrm>
        </p:spPr>
        <p:txBody>
          <a:bodyPr/>
          <a:lstStyle/>
          <a:p>
            <a:fld id="{593E17D5-A313-48E8-844B-E89875E4D580}" type="slidenum">
              <a:rPr lang="en-US" altLang="en-US" smtClean="0"/>
              <a:pPr/>
              <a:t>29</a:t>
            </a:fld>
            <a:endParaRPr lang="en-US" altLang="en-US"/>
          </a:p>
        </p:txBody>
      </p:sp>
      <p:sp>
        <p:nvSpPr>
          <p:cNvPr id="2" name="Rectangle 1"/>
          <p:cNvSpPr/>
          <p:nvPr/>
        </p:nvSpPr>
        <p:spPr>
          <a:xfrm>
            <a:off x="9182099" y="3200400"/>
            <a:ext cx="5143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6781800" y="2286000"/>
            <a:ext cx="4034005" cy="2421354"/>
          </a:xfrm>
          <a:prstGeom prst="rect">
            <a:avLst/>
          </a:prstGeom>
        </p:spPr>
      </p:pic>
      <p:sp>
        <p:nvSpPr>
          <p:cNvPr id="6" name="Rectangle 5"/>
          <p:cNvSpPr/>
          <p:nvPr/>
        </p:nvSpPr>
        <p:spPr>
          <a:xfrm>
            <a:off x="8610600" y="2808657"/>
            <a:ext cx="689339" cy="228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8945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sz="quarter" idx="12"/>
          </p:nvPr>
        </p:nvSpPr>
        <p:spPr/>
        <p:txBody>
          <a:bodyPr/>
          <a:lstStyle/>
          <a:p>
            <a:r>
              <a:rPr lang="en-US" altLang="en-US" dirty="0"/>
              <a:t>Single</a:t>
            </a:r>
          </a:p>
          <a:p>
            <a:r>
              <a:rPr lang="en-US" altLang="en-US" dirty="0"/>
              <a:t>Married filing jointly (MFJ)</a:t>
            </a:r>
          </a:p>
          <a:p>
            <a:r>
              <a:rPr lang="en-US" altLang="en-US" dirty="0"/>
              <a:t>Married filing separately (MFS)</a:t>
            </a:r>
          </a:p>
          <a:p>
            <a:r>
              <a:rPr lang="en-US" altLang="en-US" b="1" dirty="0">
                <a:solidFill>
                  <a:srgbClr val="FF0000"/>
                </a:solidFill>
              </a:rPr>
              <a:t>Head of household (HoH)</a:t>
            </a:r>
          </a:p>
          <a:p>
            <a:r>
              <a:rPr lang="en-US" altLang="en-US" dirty="0"/>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3</a:t>
            </a:fld>
            <a:endParaRPr lang="en-US" altLang="en-US" dirty="0"/>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2"/>
          </p:nvPr>
        </p:nvSpPr>
        <p:spPr/>
        <p:txBody>
          <a:bodyPr>
            <a:normAutofit fontScale="92500" lnSpcReduction="10000"/>
          </a:bodyPr>
          <a:lstStyle/>
          <a:p>
            <a:r>
              <a:rPr lang="en-US" altLang="en-US" dirty="0"/>
              <a:t>Review Pub 4012 Tab G</a:t>
            </a:r>
          </a:p>
          <a:p>
            <a:r>
              <a:rPr lang="en-US" altLang="en-US" dirty="0"/>
              <a:t>For a dependent:</a:t>
            </a:r>
          </a:p>
          <a:p>
            <a:pPr lvl="1"/>
            <a:r>
              <a:rPr lang="en-US" altLang="en-US" dirty="0"/>
              <a:t>A Qualifying Child - NOT a qualifying relative</a:t>
            </a:r>
          </a:p>
          <a:p>
            <a:r>
              <a:rPr lang="en-US" altLang="en-US" u="sng" dirty="0"/>
              <a:t>Under age 17</a:t>
            </a:r>
          </a:p>
          <a:p>
            <a:r>
              <a:rPr lang="en-US" altLang="en-US" dirty="0"/>
              <a:t>U.S. citizen, national or resident alien</a:t>
            </a:r>
          </a:p>
          <a:p>
            <a:r>
              <a:rPr lang="en-US" altLang="en-US" dirty="0"/>
              <a:t>Subject to AGI phase out (rare for those taxpayers we serve)</a:t>
            </a:r>
          </a:p>
        </p:txBody>
      </p:sp>
      <p:sp>
        <p:nvSpPr>
          <p:cNvPr id="11266" name="Title 1"/>
          <p:cNvSpPr>
            <a:spLocks noGrp="1"/>
          </p:cNvSpPr>
          <p:nvPr>
            <p:ph type="title"/>
          </p:nvPr>
        </p:nvSpPr>
        <p:spPr/>
        <p:txBody>
          <a:bodyPr/>
          <a:lstStyle/>
          <a:p>
            <a:r>
              <a:rPr lang="en-US" altLang="en-US" dirty="0"/>
              <a:t>Credits: Child Tax Credit</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30</a:t>
            </a:fld>
            <a:endParaRPr lang="en-US" altLang="en-US" dirty="0"/>
          </a:p>
        </p:txBody>
      </p:sp>
    </p:spTree>
    <p:extLst>
      <p:ext uri="{BB962C8B-B14F-4D97-AF65-F5344CB8AC3E}">
        <p14:creationId xmlns:p14="http://schemas.microsoft.com/office/powerpoint/2010/main" val="129065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fontScale="85000" lnSpcReduction="20000"/>
          </a:bodyPr>
          <a:lstStyle/>
          <a:p>
            <a:pPr marL="40481" indent="0">
              <a:buNone/>
            </a:pPr>
            <a:r>
              <a:rPr lang="en-US" altLang="en-US" dirty="0"/>
              <a:t>#1: Child Tax Credit</a:t>
            </a:r>
          </a:p>
          <a:p>
            <a:pPr lvl="1"/>
            <a:r>
              <a:rPr lang="en-US" altLang="en-US" dirty="0"/>
              <a:t>Nonrefundable </a:t>
            </a:r>
          </a:p>
          <a:p>
            <a:pPr lvl="2">
              <a:buClr>
                <a:schemeClr val="accent2">
                  <a:lumMod val="50000"/>
                </a:schemeClr>
              </a:buClr>
            </a:pPr>
            <a:r>
              <a:rPr lang="en-US" altLang="en-US" dirty="0"/>
              <a:t>If no amount on 1040 Line 47, will go to a Refundable credit</a:t>
            </a:r>
          </a:p>
          <a:p>
            <a:pPr lvl="2">
              <a:buClr>
                <a:schemeClr val="accent2">
                  <a:lumMod val="50000"/>
                </a:schemeClr>
              </a:buClr>
            </a:pPr>
            <a:r>
              <a:rPr lang="en-US" altLang="en-US" dirty="0"/>
              <a:t>Up to $2,000 per qualifying child</a:t>
            </a:r>
            <a:br>
              <a:rPr lang="en-US" altLang="en-US" dirty="0"/>
            </a:br>
            <a:endParaRPr lang="en-US" altLang="en-US" dirty="0"/>
          </a:p>
          <a:p>
            <a:pPr marL="40481" indent="0">
              <a:buNone/>
            </a:pPr>
            <a:r>
              <a:rPr lang="en-US" altLang="en-US" dirty="0"/>
              <a:t>#2 Additional Child Tax Credit</a:t>
            </a:r>
          </a:p>
          <a:p>
            <a:pPr lvl="1"/>
            <a:r>
              <a:rPr lang="en-US" altLang="en-US" dirty="0"/>
              <a:t>Refundable</a:t>
            </a:r>
          </a:p>
          <a:p>
            <a:pPr lvl="1"/>
            <a:r>
              <a:rPr lang="en-US" altLang="en-US" dirty="0"/>
              <a:t>Maximum Credit</a:t>
            </a:r>
          </a:p>
          <a:p>
            <a:pPr lvl="2">
              <a:buClr>
                <a:schemeClr val="accent2">
                  <a:lumMod val="50000"/>
                </a:schemeClr>
              </a:buClr>
            </a:pPr>
            <a:r>
              <a:rPr lang="en-US" altLang="en-US" dirty="0"/>
              <a:t>Up to unused portion of child tax credit</a:t>
            </a:r>
          </a:p>
          <a:p>
            <a:pPr lvl="2">
              <a:buClr>
                <a:schemeClr val="accent2">
                  <a:lumMod val="50000"/>
                </a:schemeClr>
              </a:buClr>
            </a:pPr>
            <a:r>
              <a:rPr lang="en-US" altLang="en-US" dirty="0"/>
              <a:t>Limited to $1,400 (2018)</a:t>
            </a:r>
          </a:p>
          <a:p>
            <a:pPr marL="857250" lvl="2" indent="0">
              <a:buClr>
                <a:schemeClr val="accent2">
                  <a:lumMod val="50000"/>
                </a:schemeClr>
              </a:buClr>
              <a:buNone/>
            </a:pPr>
            <a:endParaRPr lang="en-US" altLang="en-US" dirty="0"/>
          </a:p>
          <a:p>
            <a:pPr marL="40481" indent="0"/>
            <a:endParaRPr lang="en-US" altLang="en-US" dirty="0"/>
          </a:p>
          <a:p>
            <a:pPr lvl="1"/>
            <a:endParaRPr lang="en-US" altLang="en-US" dirty="0"/>
          </a:p>
        </p:txBody>
      </p:sp>
      <p:sp>
        <p:nvSpPr>
          <p:cNvPr id="6146" name="Title 1"/>
          <p:cNvSpPr>
            <a:spLocks noGrp="1"/>
          </p:cNvSpPr>
          <p:nvPr>
            <p:ph type="title"/>
          </p:nvPr>
        </p:nvSpPr>
        <p:spPr/>
        <p:txBody>
          <a:bodyPr>
            <a:normAutofit/>
          </a:bodyPr>
          <a:lstStyle/>
          <a:p>
            <a:r>
              <a:rPr lang="en-US" altLang="en-US" dirty="0"/>
              <a:t>Credits: Child Tax Credit – Two Credits</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31</a:t>
            </a:fld>
            <a:endParaRPr lang="en-US" altLang="en-US" dirty="0"/>
          </a:p>
        </p:txBody>
      </p:sp>
    </p:spTree>
    <p:extLst>
      <p:ext uri="{BB962C8B-B14F-4D97-AF65-F5344CB8AC3E}">
        <p14:creationId xmlns:p14="http://schemas.microsoft.com/office/powerpoint/2010/main" val="2087748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Content Placeholder 2"/>
          <p:cNvSpPr>
            <a:spLocks noGrp="1"/>
          </p:cNvSpPr>
          <p:nvPr>
            <p:ph sz="quarter" idx="12"/>
          </p:nvPr>
        </p:nvSpPr>
        <p:spPr/>
        <p:txBody>
          <a:bodyPr/>
          <a:lstStyle/>
          <a:p>
            <a:r>
              <a:rPr lang="en-US" altLang="en-US" dirty="0"/>
              <a:t>Must be a dependent, so </a:t>
            </a:r>
            <a:r>
              <a:rPr lang="en-US" altLang="en-US" u="sng" dirty="0"/>
              <a:t>CTC goes with dependency to noncustodial parent</a:t>
            </a:r>
          </a:p>
          <a:p>
            <a:r>
              <a:rPr lang="en-US" altLang="en-US" dirty="0"/>
              <a:t>Review Pub 4012 Tab C for more information</a:t>
            </a:r>
          </a:p>
          <a:p>
            <a:r>
              <a:rPr lang="en-US" altLang="en-US" dirty="0"/>
              <a:t>See also Form 8332</a:t>
            </a:r>
          </a:p>
        </p:txBody>
      </p:sp>
      <p:sp>
        <p:nvSpPr>
          <p:cNvPr id="13314" name="Title 1"/>
          <p:cNvSpPr>
            <a:spLocks noGrp="1"/>
          </p:cNvSpPr>
          <p:nvPr>
            <p:ph type="title"/>
          </p:nvPr>
        </p:nvSpPr>
        <p:spPr/>
        <p:txBody>
          <a:bodyPr>
            <a:normAutofit fontScale="90000"/>
          </a:bodyPr>
          <a:lstStyle/>
          <a:p>
            <a:r>
              <a:rPr lang="en-US" altLang="en-US" dirty="0"/>
              <a:t>Credits: Child Tax Credit Child of Divorced Parents</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32</a:t>
            </a:fld>
            <a:endParaRPr lang="en-US" altLang="en-US" dirty="0"/>
          </a:p>
        </p:txBody>
      </p:sp>
    </p:spTree>
    <p:extLst>
      <p:ext uri="{BB962C8B-B14F-4D97-AF65-F5344CB8AC3E}">
        <p14:creationId xmlns:p14="http://schemas.microsoft.com/office/powerpoint/2010/main" val="390578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92500" lnSpcReduction="20000"/>
          </a:bodyPr>
          <a:lstStyle/>
          <a:p>
            <a:r>
              <a:rPr lang="en-US" dirty="0"/>
              <a:t>A non-refundable credit</a:t>
            </a:r>
          </a:p>
          <a:p>
            <a:r>
              <a:rPr lang="en-US" dirty="0"/>
              <a:t>Review Pub 4012 Tab G</a:t>
            </a:r>
          </a:p>
          <a:p>
            <a:r>
              <a:rPr lang="en-US" dirty="0"/>
              <a:t>Taxpayer must provide receipt for expenses with required information for the return</a:t>
            </a:r>
          </a:p>
          <a:p>
            <a:r>
              <a:rPr lang="en-US" altLang="en-US" dirty="0"/>
              <a:t>Must live with taxpayer half the year, so in case of a divorce credit goes to custodial parent (if he or she paid the expense)</a:t>
            </a:r>
            <a:endParaRPr lang="en-US" dirty="0"/>
          </a:p>
          <a:p>
            <a:r>
              <a:rPr lang="en-US" dirty="0"/>
              <a:t>Employer may provide benefits shown on W-2</a:t>
            </a:r>
          </a:p>
        </p:txBody>
      </p:sp>
      <p:sp>
        <p:nvSpPr>
          <p:cNvPr id="5" name="Title 4"/>
          <p:cNvSpPr>
            <a:spLocks noGrp="1"/>
          </p:cNvSpPr>
          <p:nvPr>
            <p:ph type="title"/>
          </p:nvPr>
        </p:nvSpPr>
        <p:spPr/>
        <p:txBody>
          <a:bodyPr>
            <a:normAutofit/>
          </a:bodyPr>
          <a:lstStyle/>
          <a:p>
            <a:r>
              <a:rPr lang="en-US" dirty="0"/>
              <a:t>Credits: Child and Dependent Care Credit</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33</a:t>
            </a:fld>
            <a:endParaRPr lang="en-US" altLang="en-US" dirty="0"/>
          </a:p>
        </p:txBody>
      </p:sp>
    </p:spTree>
    <p:extLst>
      <p:ext uri="{BB962C8B-B14F-4D97-AF65-F5344CB8AC3E}">
        <p14:creationId xmlns:p14="http://schemas.microsoft.com/office/powerpoint/2010/main" val="299186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Tara Baker - NJ Version - Single Working Parent</a:t>
            </a:r>
            <a:endParaRPr lang="en-US" dirty="0"/>
          </a:p>
        </p:txBody>
      </p:sp>
      <p:sp>
        <p:nvSpPr>
          <p:cNvPr id="9" name="Slide Number Placeholder 8"/>
          <p:cNvSpPr>
            <a:spLocks noGrp="1"/>
          </p:cNvSpPr>
          <p:nvPr>
            <p:ph type="sldNum" sz="quarter" idx="11"/>
          </p:nvPr>
        </p:nvSpPr>
        <p:spPr/>
        <p:txBody>
          <a:bodyPr/>
          <a:lstStyle/>
          <a:p>
            <a:fld id="{AE820BBC-AC8A-41A2-B5A2-A38EDA688333}" type="slidenum">
              <a:rPr lang="en-US" altLang="en-US" smtClean="0"/>
              <a:pPr/>
              <a:t>34</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a:t>Employer Provided Benefits</a:t>
            </a:r>
          </a:p>
          <a:p>
            <a:r>
              <a:rPr lang="en-US" dirty="0"/>
              <a:t>Reported in box 10            </a:t>
            </a:r>
            <a:br>
              <a:rPr lang="en-US" dirty="0"/>
            </a:br>
            <a:r>
              <a:rPr lang="en-US" dirty="0"/>
              <a:t>on the W-2</a:t>
            </a:r>
          </a:p>
          <a:p>
            <a:r>
              <a:rPr lang="en-US" dirty="0"/>
              <a:t>TaxSlayer automatically</a:t>
            </a:r>
            <a:br>
              <a:rPr lang="en-US" dirty="0"/>
            </a:br>
            <a:r>
              <a:rPr lang="en-US" dirty="0"/>
              <a:t> carries to Form 2441</a:t>
            </a:r>
          </a:p>
          <a:p>
            <a:r>
              <a:rPr lang="en-US" dirty="0"/>
              <a:t>Reported as other </a:t>
            </a:r>
            <a:br>
              <a:rPr lang="en-US" dirty="0"/>
            </a:br>
            <a:r>
              <a:rPr lang="en-US" dirty="0"/>
              <a:t>income </a:t>
            </a:r>
            <a:r>
              <a:rPr lang="en-US"/>
              <a:t>if more than </a:t>
            </a:r>
            <a:br>
              <a:rPr lang="en-US"/>
            </a:br>
            <a:r>
              <a:rPr lang="en-US"/>
              <a:t>actual expenses </a:t>
            </a:r>
            <a:endParaRPr lang="en-US" dirty="0"/>
          </a:p>
        </p:txBody>
      </p:sp>
      <p:sp>
        <p:nvSpPr>
          <p:cNvPr id="5" name="Title 4"/>
          <p:cNvSpPr>
            <a:spLocks noGrp="1"/>
          </p:cNvSpPr>
          <p:nvPr>
            <p:ph type="title"/>
          </p:nvPr>
        </p:nvSpPr>
        <p:spPr/>
        <p:txBody>
          <a:bodyPr/>
          <a:lstStyle/>
          <a:p>
            <a:r>
              <a:rPr lang="en-US"/>
              <a:t>Credits: Child and Dependent Care Credit</a:t>
            </a:r>
            <a:endParaRPr lang="en-US" dirty="0"/>
          </a:p>
        </p:txBody>
      </p:sp>
      <p:pic>
        <p:nvPicPr>
          <p:cNvPr id="6" name="Content Placeholder 5"/>
          <p:cNvPicPr>
            <a:picLocks noChangeAspect="1"/>
          </p:cNvPicPr>
          <p:nvPr/>
        </p:nvPicPr>
        <p:blipFill rotWithShape="1">
          <a:blip r:embed="rId2"/>
          <a:srcRect r="542" b="1088"/>
          <a:stretch/>
        </p:blipFill>
        <p:spPr>
          <a:xfrm>
            <a:off x="6781800" y="1981200"/>
            <a:ext cx="4286249" cy="3250406"/>
          </a:xfrm>
          <a:prstGeom prst="rect">
            <a:avLst/>
          </a:prstGeom>
        </p:spPr>
      </p:pic>
      <p:sp>
        <p:nvSpPr>
          <p:cNvPr id="8" name="Rectangle 7"/>
          <p:cNvSpPr/>
          <p:nvPr/>
        </p:nvSpPr>
        <p:spPr>
          <a:xfrm>
            <a:off x="9943222" y="3005418"/>
            <a:ext cx="1124827" cy="2286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9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fld id="{AE820BBC-AC8A-41A2-B5A2-A38EDA688333}" type="slidenum">
              <a:rPr lang="en-US" altLang="en-US" smtClean="0"/>
              <a:pPr/>
              <a:t>35</a:t>
            </a:fld>
            <a:endParaRPr lang="en-US" altLang="en-US" dirty="0"/>
          </a:p>
        </p:txBody>
      </p:sp>
      <p:sp>
        <p:nvSpPr>
          <p:cNvPr id="20483" name="Content Placeholder 2"/>
          <p:cNvSpPr>
            <a:spLocks noGrp="1"/>
          </p:cNvSpPr>
          <p:nvPr>
            <p:ph sz="quarter" idx="12"/>
          </p:nvPr>
        </p:nvSpPr>
        <p:spPr/>
        <p:txBody>
          <a:bodyPr>
            <a:normAutofit fontScale="92500" lnSpcReduction="20000"/>
          </a:bodyPr>
          <a:lstStyle/>
          <a:p>
            <a:r>
              <a:rPr lang="en-US" altLang="en-US"/>
              <a:t>Below kindergarten okay</a:t>
            </a:r>
          </a:p>
          <a:p>
            <a:r>
              <a:rPr lang="en-US" altLang="en-US"/>
              <a:t>After school okay if not educational</a:t>
            </a:r>
          </a:p>
          <a:p>
            <a:r>
              <a:rPr lang="en-US" altLang="en-US"/>
              <a:t>Day camp okay, overnight camp not</a:t>
            </a:r>
          </a:p>
          <a:p>
            <a:r>
              <a:rPr lang="en-US" altLang="en-US"/>
              <a:t>Adult day care okay</a:t>
            </a:r>
          </a:p>
          <a:p>
            <a:r>
              <a:rPr lang="en-US" altLang="en-US"/>
              <a:t>In-home care okay</a:t>
            </a:r>
          </a:p>
          <a:p>
            <a:r>
              <a:rPr lang="en-US" altLang="en-US"/>
              <a:t>Care may also qualify as medical deduction – same amount can be used for one or the other, no double dipping</a:t>
            </a:r>
          </a:p>
          <a:p>
            <a:endParaRPr lang="en-US" altLang="en-US"/>
          </a:p>
          <a:p>
            <a:endParaRPr lang="en-US" altLang="en-US" dirty="0"/>
          </a:p>
        </p:txBody>
      </p:sp>
      <p:sp>
        <p:nvSpPr>
          <p:cNvPr id="2" name="Title 1"/>
          <p:cNvSpPr>
            <a:spLocks noGrp="1"/>
          </p:cNvSpPr>
          <p:nvPr>
            <p:ph type="title"/>
          </p:nvPr>
        </p:nvSpPr>
        <p:spPr/>
        <p:txBody>
          <a:bodyPr/>
          <a:lstStyle/>
          <a:p>
            <a:r>
              <a:rPr lang="en-US"/>
              <a:t>Credits: Child and Dependent Care Credit</a:t>
            </a:r>
            <a:endParaRPr lang="en-US" dirty="0"/>
          </a:p>
        </p:txBody>
      </p:sp>
    </p:spTree>
    <p:extLst>
      <p:ext uri="{BB962C8B-B14F-4D97-AF65-F5344CB8AC3E}">
        <p14:creationId xmlns:p14="http://schemas.microsoft.com/office/powerpoint/2010/main" val="2807363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fld id="{AE820BBC-AC8A-41A2-B5A2-A38EDA688333}" type="slidenum">
              <a:rPr lang="en-US" altLang="en-US" smtClean="0"/>
              <a:pPr/>
              <a:t>36</a:t>
            </a:fld>
            <a:endParaRPr lang="en-US" altLang="en-US" dirty="0"/>
          </a:p>
        </p:txBody>
      </p:sp>
      <p:sp>
        <p:nvSpPr>
          <p:cNvPr id="22531" name="Content Placeholder 2"/>
          <p:cNvSpPr>
            <a:spLocks noGrp="1"/>
          </p:cNvSpPr>
          <p:nvPr>
            <p:ph sz="quarter" idx="12"/>
          </p:nvPr>
        </p:nvSpPr>
        <p:spPr/>
        <p:txBody>
          <a:bodyPr>
            <a:normAutofit lnSpcReduction="10000"/>
          </a:bodyPr>
          <a:lstStyle/>
          <a:p>
            <a:r>
              <a:rPr lang="en-US" altLang="en-US"/>
              <a:t>Cannot be spouse or dependent</a:t>
            </a:r>
          </a:p>
          <a:p>
            <a:r>
              <a:rPr lang="en-US" altLang="en-US"/>
              <a:t>Cannot be taxpayer’s child who is </a:t>
            </a:r>
            <a:br>
              <a:rPr lang="en-US" altLang="en-US"/>
            </a:br>
            <a:r>
              <a:rPr lang="en-US" altLang="en-US"/>
              <a:t>under age 19</a:t>
            </a:r>
          </a:p>
          <a:p>
            <a:r>
              <a:rPr lang="en-US" altLang="en-US"/>
              <a:t>Cannot be child’s parent (with some exceptions for adults needing care)</a:t>
            </a:r>
          </a:p>
          <a:p>
            <a:r>
              <a:rPr lang="en-US" altLang="en-US"/>
              <a:t>Taxpayer must make reasonable effort to get provider’s name, address and identifying number</a:t>
            </a:r>
          </a:p>
          <a:p>
            <a:endParaRPr lang="en-US" altLang="en-US" dirty="0"/>
          </a:p>
        </p:txBody>
      </p:sp>
      <p:sp>
        <p:nvSpPr>
          <p:cNvPr id="2" name="Title 1"/>
          <p:cNvSpPr>
            <a:spLocks noGrp="1"/>
          </p:cNvSpPr>
          <p:nvPr>
            <p:ph type="title"/>
          </p:nvPr>
        </p:nvSpPr>
        <p:spPr/>
        <p:txBody>
          <a:bodyPr>
            <a:normAutofit fontScale="90000"/>
          </a:bodyPr>
          <a:lstStyle/>
          <a:p>
            <a:r>
              <a:rPr lang="en-US"/>
              <a:t>Credits: Child and Dependent Care Credit - Caregiver</a:t>
            </a:r>
            <a:endParaRPr lang="en-US" dirty="0"/>
          </a:p>
        </p:txBody>
      </p:sp>
    </p:spTree>
    <p:extLst>
      <p:ext uri="{BB962C8B-B14F-4D97-AF65-F5344CB8AC3E}">
        <p14:creationId xmlns:p14="http://schemas.microsoft.com/office/powerpoint/2010/main" val="2083889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2"/>
          </p:nvPr>
        </p:nvSpPr>
        <p:spPr/>
        <p:txBody>
          <a:bodyPr>
            <a:normAutofit lnSpcReduction="10000"/>
          </a:bodyPr>
          <a:lstStyle/>
          <a:p>
            <a:r>
              <a:rPr lang="en-US" altLang="en-US" dirty="0"/>
              <a:t>A refundable credit can generate a refund even if the taxpayer didn’t pay any money in</a:t>
            </a:r>
          </a:p>
          <a:p>
            <a:r>
              <a:rPr lang="en-US" altLang="en-US" dirty="0"/>
              <a:t>Review Pub 4012 Tab I</a:t>
            </a:r>
          </a:p>
          <a:p>
            <a:pPr lvl="1"/>
            <a:r>
              <a:rPr lang="en-US" altLang="en-US" dirty="0"/>
              <a:t>Review the EIC Eligibility Rules</a:t>
            </a:r>
          </a:p>
          <a:p>
            <a:pPr lvl="1"/>
            <a:r>
              <a:rPr lang="en-US" altLang="en-US" dirty="0"/>
              <a:t>Review the Interview Sheets</a:t>
            </a:r>
          </a:p>
          <a:p>
            <a:pPr lvl="2"/>
            <a:r>
              <a:rPr lang="en-US" altLang="en-US" dirty="0"/>
              <a:t>General Rules</a:t>
            </a:r>
          </a:p>
          <a:p>
            <a:pPr lvl="2"/>
            <a:r>
              <a:rPr lang="en-US" altLang="en-US" dirty="0"/>
              <a:t>EIC with Qualifying Child</a:t>
            </a:r>
          </a:p>
          <a:p>
            <a:pPr lvl="2"/>
            <a:r>
              <a:rPr lang="en-US" altLang="en-US" dirty="0"/>
              <a:t>EIC without a Qualifying Child</a:t>
            </a:r>
          </a:p>
        </p:txBody>
      </p:sp>
      <p:sp>
        <p:nvSpPr>
          <p:cNvPr id="2" name="Title 1"/>
          <p:cNvSpPr>
            <a:spLocks noGrp="1"/>
          </p:cNvSpPr>
          <p:nvPr>
            <p:ph type="title"/>
          </p:nvPr>
        </p:nvSpPr>
        <p:spPr/>
        <p:txBody>
          <a:bodyPr>
            <a:normAutofit/>
          </a:bodyPr>
          <a:lstStyle/>
          <a:p>
            <a:r>
              <a:rPr lang="en-US" dirty="0"/>
              <a:t>Credit: Earned Income Credit (EIC)</a:t>
            </a:r>
          </a:p>
        </p:txBody>
      </p:sp>
      <p:sp>
        <p:nvSpPr>
          <p:cNvPr id="5" name="Rectangle 4"/>
          <p:cNvSpPr/>
          <p:nvPr/>
        </p:nvSpPr>
        <p:spPr>
          <a:xfrm>
            <a:off x="7026967" y="3086100"/>
            <a:ext cx="2771358" cy="177165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bg2">
                    <a:lumMod val="10000"/>
                  </a:schemeClr>
                </a:solidFill>
              </a:rPr>
              <a:t>TaxSlayer will automatically calculate EIC based on the relevant information entered for the return</a:t>
            </a:r>
          </a:p>
        </p:txBody>
      </p:sp>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pPr>
              <a:defRPr/>
            </a:pPr>
            <a:fld id="{AE820BBC-AC8A-41A2-B5A2-A38EDA688333}" type="slidenum">
              <a:rPr lang="en-US" altLang="en-US" smtClean="0"/>
              <a:pPr>
                <a:defRPr/>
              </a:pPr>
              <a:t>37</a:t>
            </a:fld>
            <a:endParaRPr lang="en-US" altLang="en-US" dirty="0"/>
          </a:p>
        </p:txBody>
      </p:sp>
    </p:spTree>
    <p:extLst>
      <p:ext uri="{BB962C8B-B14F-4D97-AF65-F5344CB8AC3E}">
        <p14:creationId xmlns:p14="http://schemas.microsoft.com/office/powerpoint/2010/main" val="2295210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00" y="5638800"/>
            <a:ext cx="32766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9E3000-1FE7-4597-BE23-A1AC10F0DE04}" type="slidenum">
              <a:rPr lang="en-US" altLang="en-US" smtClean="0"/>
              <a:pPr/>
              <a:t>38</a:t>
            </a:fld>
            <a:endParaRPr lang="en-US" altLang="en-US" dirty="0"/>
          </a:p>
        </p:txBody>
      </p:sp>
      <p:sp>
        <p:nvSpPr>
          <p:cNvPr id="2" name="Title 1"/>
          <p:cNvSpPr>
            <a:spLocks noGrp="1"/>
          </p:cNvSpPr>
          <p:nvPr>
            <p:ph type="title"/>
          </p:nvPr>
        </p:nvSpPr>
        <p:spPr/>
        <p:txBody>
          <a:bodyPr/>
          <a:lstStyle/>
          <a:p>
            <a:r>
              <a:rPr lang="en-US"/>
              <a:t>Credit: EIC - Amount of the Credit</a:t>
            </a:r>
            <a:endParaRPr lang="en-US" dirty="0"/>
          </a:p>
        </p:txBody>
      </p:sp>
      <p:pic>
        <p:nvPicPr>
          <p:cNvPr id="10" name="Picture 9"/>
          <p:cNvPicPr>
            <a:picLocks noChangeAspect="1"/>
          </p:cNvPicPr>
          <p:nvPr/>
        </p:nvPicPr>
        <p:blipFill>
          <a:blip r:embed="rId3"/>
          <a:stretch>
            <a:fillRect/>
          </a:stretch>
        </p:blipFill>
        <p:spPr>
          <a:xfrm>
            <a:off x="2057400" y="1295400"/>
            <a:ext cx="7720013" cy="5447734"/>
          </a:xfrm>
          <a:prstGeom prst="rect">
            <a:avLst/>
          </a:prstGeom>
        </p:spPr>
      </p:pic>
      <p:sp>
        <p:nvSpPr>
          <p:cNvPr id="3" name="Footer Placeholder 2"/>
          <p:cNvSpPr>
            <a:spLocks noGrp="1"/>
          </p:cNvSpPr>
          <p:nvPr>
            <p:ph type="ftr" sz="quarter" idx="11"/>
          </p:nvPr>
        </p:nvSpPr>
        <p:spPr/>
        <p:txBody>
          <a:bodyPr/>
          <a:lstStyle/>
          <a:p>
            <a:pPr>
              <a:defRPr/>
            </a:pPr>
            <a:r>
              <a:rPr lang="en-US"/>
              <a:t>Tara Baker - NJ Version - Single Working Parent</a:t>
            </a:r>
            <a:endParaRPr lang="en-US" dirty="0"/>
          </a:p>
        </p:txBody>
      </p:sp>
    </p:spTree>
    <p:extLst>
      <p:ext uri="{BB962C8B-B14F-4D97-AF65-F5344CB8AC3E}">
        <p14:creationId xmlns:p14="http://schemas.microsoft.com/office/powerpoint/2010/main" val="3070708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39</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10 - 13 </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BA0D9F5B-3E56-46A6-AB7B-EE1B6F83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132352622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sz="quarter" idx="12"/>
          </p:nvPr>
        </p:nvSpPr>
        <p:spPr/>
        <p:txBody>
          <a:bodyPr rtlCol="0">
            <a:normAutofit/>
          </a:bodyPr>
          <a:lstStyle/>
          <a:p>
            <a:pPr>
              <a:defRPr/>
            </a:pPr>
            <a:r>
              <a:rPr lang="en-GB" altLang="en-US" dirty="0"/>
              <a:t>Provided home* for qualified child</a:t>
            </a:r>
          </a:p>
          <a:p>
            <a:pPr lvl="1">
              <a:buClr>
                <a:schemeClr val="accent6">
                  <a:lumMod val="50000"/>
                </a:schemeClr>
              </a:buClr>
              <a:defRPr/>
            </a:pPr>
            <a:r>
              <a:rPr lang="en-GB" altLang="en-US" dirty="0"/>
              <a:t>Might not be a dependent</a:t>
            </a:r>
          </a:p>
          <a:p>
            <a:pPr>
              <a:defRPr/>
            </a:pPr>
            <a:r>
              <a:rPr lang="en-GB" altLang="en-US" dirty="0"/>
              <a:t>Provided home* for </a:t>
            </a:r>
            <a:r>
              <a:rPr lang="en-GB" altLang="en-US" u="sng" dirty="0"/>
              <a:t>related</a:t>
            </a:r>
            <a:r>
              <a:rPr lang="en-GB" altLang="en-US" dirty="0"/>
              <a:t> dependent</a:t>
            </a:r>
          </a:p>
          <a:p>
            <a:pPr>
              <a:defRPr/>
            </a:pPr>
            <a:r>
              <a:rPr lang="en-GB" altLang="en-US" dirty="0"/>
              <a:t>&gt;50% cost of maintaining home for dependent parents living elsewhere</a:t>
            </a:r>
          </a:p>
          <a:p>
            <a:pPr marL="0" indent="0">
              <a:buNone/>
              <a:defRPr/>
            </a:pPr>
            <a:r>
              <a:rPr lang="en-GB" altLang="en-US" dirty="0"/>
              <a:t>* </a:t>
            </a:r>
            <a:r>
              <a:rPr lang="en-GB" altLang="en-US" sz="1800" dirty="0"/>
              <a:t>Paid more than 50% of cost of keeping up the home</a:t>
            </a:r>
          </a:p>
        </p:txBody>
      </p:sp>
      <p:sp>
        <p:nvSpPr>
          <p:cNvPr id="11267" name="Rectangle 1"/>
          <p:cNvSpPr>
            <a:spLocks noGrp="1" noChangeArrowheads="1"/>
          </p:cNvSpPr>
          <p:nvPr>
            <p:ph type="title"/>
          </p:nvPr>
        </p:nvSpPr>
        <p:spPr/>
        <p:txBody>
          <a:bodyPr rtlCol="0">
            <a:normAutofit fontScale="90000"/>
          </a:bodyPr>
          <a:lstStyle/>
          <a:p>
            <a:pPr>
              <a:defRPr/>
            </a:pPr>
            <a:r>
              <a:rPr lang="en-GB" dirty="0"/>
              <a:t>Filing Status: Head of Household – Unmarried</a:t>
            </a:r>
          </a:p>
        </p:txBody>
      </p:sp>
      <p:sp>
        <p:nvSpPr>
          <p:cNvPr id="38918" name="Text Box 3"/>
          <p:cNvSpPr txBox="1">
            <a:spLocks noChangeArrowheads="1"/>
          </p:cNvSpPr>
          <p:nvPr/>
        </p:nvSpPr>
        <p:spPr bwMode="auto">
          <a:xfrm>
            <a:off x="7981950" y="5600704"/>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350" dirty="0">
              <a:solidFill>
                <a:srgbClr val="3333FF"/>
              </a:solidFill>
              <a:cs typeface="Calibri" panose="020F0502020204030204" pitchFamily="34" charset="0"/>
            </a:endParaRP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4</a:t>
            </a:fld>
            <a:endParaRPr lang="en-US" altLang="en-US" dirty="0"/>
          </a:p>
        </p:txBody>
      </p:sp>
    </p:spTree>
    <p:extLst>
      <p:ext uri="{BB962C8B-B14F-4D97-AF65-F5344CB8AC3E}">
        <p14:creationId xmlns:p14="http://schemas.microsoft.com/office/powerpoint/2010/main" val="2239681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lnSpcReduction="10000"/>
          </a:bodyPr>
          <a:lstStyle/>
          <a:p>
            <a:pPr marL="340995" indent="-340995"/>
            <a:r>
              <a:rPr lang="en-US" dirty="0"/>
              <a:t>This section will focus on NJ aspects of a simple tax return for a typical single parent taxpayer</a:t>
            </a:r>
          </a:p>
          <a:p>
            <a:pPr marL="338455" indent="-340995"/>
            <a:r>
              <a:rPr lang="en-US" dirty="0"/>
              <a:t>The following tax topics will be discussed:</a:t>
            </a:r>
          </a:p>
          <a:p>
            <a:pPr marL="911542" lvl="1" indent="-340995"/>
            <a:r>
              <a:rPr lang="en-US" dirty="0">
                <a:cs typeface="Calibri"/>
              </a:rPr>
              <a:t>W2 Box 14; DI Private Plans</a:t>
            </a:r>
          </a:p>
          <a:p>
            <a:pPr marL="911542" lvl="1" indent="-340995"/>
            <a:r>
              <a:rPr lang="en-US" dirty="0">
                <a:cs typeface="Calibri"/>
              </a:rPr>
              <a:t>FSA/HSA Distributions</a:t>
            </a:r>
          </a:p>
          <a:p>
            <a:pPr marL="911542" lvl="1" indent="-340995"/>
            <a:r>
              <a:rPr lang="en-US" dirty="0">
                <a:cs typeface="Calibri"/>
              </a:rPr>
              <a:t>Disability Pension</a:t>
            </a:r>
          </a:p>
          <a:p>
            <a:pPr marL="911542" lvl="1" indent="-340995"/>
            <a:r>
              <a:rPr lang="en-US" dirty="0">
                <a:cs typeface="Calibri"/>
              </a:rPr>
              <a:t>Gambling Winnings</a:t>
            </a:r>
          </a:p>
          <a:p>
            <a:pPr marL="911542" lvl="1" indent="-340995"/>
            <a:r>
              <a:rPr lang="en-US" dirty="0">
                <a:cs typeface="Calibri"/>
              </a:rPr>
              <a:t>EIC Considerations for NJ</a:t>
            </a:r>
          </a:p>
          <a:p>
            <a:pPr marL="911542" lvl="1" indent="-340995"/>
            <a:endParaRPr lang="en-US" dirty="0">
              <a:cs typeface="Calibri"/>
            </a:endParaRPr>
          </a:p>
          <a:p>
            <a:pPr marL="911542" lvl="1" indent="-340995"/>
            <a:endParaRPr lang="en-US" dirty="0">
              <a:cs typeface="Calibri"/>
            </a:endParaRPr>
          </a:p>
        </p:txBody>
      </p:sp>
      <p:sp>
        <p:nvSpPr>
          <p:cNvPr id="21506" name="Rectangle 9"/>
          <p:cNvSpPr>
            <a:spLocks noGrp="1" noChangeArrowheads="1"/>
          </p:cNvSpPr>
          <p:nvPr>
            <p:ph type="title"/>
          </p:nvPr>
        </p:nvSpPr>
        <p:spPr/>
        <p:txBody>
          <a:bodyPr/>
          <a:lstStyle/>
          <a:p>
            <a:r>
              <a:rPr lang="en-GB" dirty="0"/>
              <a:t>Single Working Parent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spTree>
    <p:extLst>
      <p:ext uri="{BB962C8B-B14F-4D97-AF65-F5344CB8AC3E}">
        <p14:creationId xmlns:p14="http://schemas.microsoft.com/office/powerpoint/2010/main" val="179528483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92500" lnSpcReduction="10000"/>
          </a:bodyPr>
          <a:lstStyle/>
          <a:p>
            <a:pPr marL="0" indent="0">
              <a:buNone/>
            </a:pPr>
            <a:r>
              <a:rPr lang="en-US" dirty="0"/>
              <a:t>In lieu of state provided disability insurance, companies have the option of providing a private disability insurance plan in its stead.</a:t>
            </a:r>
          </a:p>
          <a:p>
            <a:pPr marL="340995" indent="-340995"/>
            <a:r>
              <a:rPr lang="en-US" dirty="0"/>
              <a:t>Box 14 format: DI PP# 123456 (example)</a:t>
            </a:r>
            <a:endParaRPr lang="en-US" dirty="0">
              <a:cs typeface="Calibri"/>
            </a:endParaRPr>
          </a:p>
          <a:p>
            <a:pPr marL="340995" indent="-340995"/>
            <a:r>
              <a:rPr lang="en-US" dirty="0"/>
              <a:t>Since Private plans are not paid to a government, the IRS does not consider them as a “local tax” and are not a deduction (if itemizing)</a:t>
            </a:r>
          </a:p>
          <a:p>
            <a:pPr marL="340995" indent="-340995"/>
            <a:r>
              <a:rPr lang="en-US" dirty="0"/>
              <a:t>The plan number needs to be reported for the NJ return</a:t>
            </a:r>
            <a:endParaRPr lang="en-US" dirty="0">
              <a:cs typeface="Calibri"/>
            </a:endParaRPr>
          </a:p>
          <a:p>
            <a:pPr marL="911542" lvl="1" indent="-340995"/>
            <a:endParaRPr lang="en-US" dirty="0">
              <a:cs typeface="Calibri"/>
            </a:endParaRPr>
          </a:p>
        </p:txBody>
      </p:sp>
      <p:sp>
        <p:nvSpPr>
          <p:cNvPr id="21506" name="Rectangle 9"/>
          <p:cNvSpPr>
            <a:spLocks noGrp="1" noChangeArrowheads="1"/>
          </p:cNvSpPr>
          <p:nvPr>
            <p:ph type="title"/>
          </p:nvPr>
        </p:nvSpPr>
        <p:spPr/>
        <p:txBody>
          <a:bodyPr/>
          <a:lstStyle/>
          <a:p>
            <a:r>
              <a:rPr lang="en-GB" dirty="0"/>
              <a:t>W2 Box 14; DI Private Plans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spTree>
    <p:extLst>
      <p:ext uri="{BB962C8B-B14F-4D97-AF65-F5344CB8AC3E}">
        <p14:creationId xmlns:p14="http://schemas.microsoft.com/office/powerpoint/2010/main" val="375203788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1346549"/>
          </a:xfrm>
        </p:spPr>
        <p:txBody>
          <a:bodyPr vert="horz" lIns="91440" tIns="45720" rIns="91440" bIns="45720" rtlCol="0" anchor="t">
            <a:normAutofit fontScale="85000" lnSpcReduction="20000"/>
          </a:bodyPr>
          <a:lstStyle/>
          <a:p>
            <a:pPr marL="340995" indent="-340995"/>
            <a:r>
              <a:rPr lang="en-US" dirty="0">
                <a:cs typeface="Calibri"/>
              </a:rPr>
              <a:t>In TSO, when entering in Box 14, use “NJSDI” for a DI private plan</a:t>
            </a:r>
          </a:p>
          <a:p>
            <a:pPr marL="340995" indent="-340995"/>
            <a:r>
              <a:rPr lang="en-US" dirty="0">
                <a:cs typeface="Calibri"/>
              </a:rPr>
              <a:t>Using the NJ Checklist, record the W2’s EIN and PP Number in the “Payments” section (bottom of page 2)</a:t>
            </a:r>
          </a:p>
        </p:txBody>
      </p:sp>
      <p:sp>
        <p:nvSpPr>
          <p:cNvPr id="21506" name="Rectangle 9"/>
          <p:cNvSpPr>
            <a:spLocks noGrp="1" noChangeArrowheads="1"/>
          </p:cNvSpPr>
          <p:nvPr>
            <p:ph type="title"/>
          </p:nvPr>
        </p:nvSpPr>
        <p:spPr/>
        <p:txBody>
          <a:bodyPr/>
          <a:lstStyle/>
          <a:p>
            <a:r>
              <a:rPr lang="en-GB" dirty="0"/>
              <a:t>W2 Box 14; Entering Private Plans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pic>
        <p:nvPicPr>
          <p:cNvPr id="16" name="Picture 15">
            <a:extLst>
              <a:ext uri="{FF2B5EF4-FFF2-40B4-BE49-F238E27FC236}">
                <a16:creationId xmlns:a16="http://schemas.microsoft.com/office/drawing/2014/main" id="{CABCC1BA-069D-48E0-B7FF-B643C324A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476" y="3231316"/>
            <a:ext cx="2249685" cy="951789"/>
          </a:xfrm>
          <a:prstGeom prst="rect">
            <a:avLst/>
          </a:prstGeom>
          <a:ln>
            <a:solidFill>
              <a:schemeClr val="accent1"/>
            </a:solidFill>
          </a:ln>
        </p:spPr>
      </p:pic>
      <p:sp>
        <p:nvSpPr>
          <p:cNvPr id="17" name="Rectangle 16">
            <a:extLst>
              <a:ext uri="{FF2B5EF4-FFF2-40B4-BE49-F238E27FC236}">
                <a16:creationId xmlns:a16="http://schemas.microsoft.com/office/drawing/2014/main" id="{68BD1CCD-3A8C-40A7-A157-5EFE8D66503E}"/>
              </a:ext>
            </a:extLst>
          </p:cNvPr>
          <p:cNvSpPr/>
          <p:nvPr/>
        </p:nvSpPr>
        <p:spPr>
          <a:xfrm>
            <a:off x="1447801" y="3124200"/>
            <a:ext cx="2438400" cy="30958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8CB4673-0FA6-4785-B42D-C04C691E7D80}"/>
              </a:ext>
            </a:extLst>
          </p:cNvPr>
          <p:cNvPicPr>
            <a:picLocks noChangeAspect="1"/>
          </p:cNvPicPr>
          <p:nvPr/>
        </p:nvPicPr>
        <p:blipFill>
          <a:blip r:embed="rId5"/>
          <a:stretch>
            <a:fillRect/>
          </a:stretch>
        </p:blipFill>
        <p:spPr>
          <a:xfrm>
            <a:off x="1556203" y="4400163"/>
            <a:ext cx="2249685" cy="1701324"/>
          </a:xfrm>
          <a:prstGeom prst="rect">
            <a:avLst/>
          </a:prstGeom>
          <a:ln>
            <a:solidFill>
              <a:schemeClr val="tx1"/>
            </a:solidFill>
          </a:ln>
        </p:spPr>
      </p:pic>
      <p:pic>
        <p:nvPicPr>
          <p:cNvPr id="19" name="Picture 18">
            <a:extLst>
              <a:ext uri="{FF2B5EF4-FFF2-40B4-BE49-F238E27FC236}">
                <a16:creationId xmlns:a16="http://schemas.microsoft.com/office/drawing/2014/main" id="{32A4D742-7FEC-4F66-8DBC-4F0A0F993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7462" y="3863955"/>
            <a:ext cx="7058235" cy="1866406"/>
          </a:xfrm>
          <a:prstGeom prst="rect">
            <a:avLst/>
          </a:prstGeom>
          <a:ln>
            <a:solidFill>
              <a:schemeClr val="accent1"/>
            </a:solidFill>
          </a:ln>
        </p:spPr>
      </p:pic>
    </p:spTree>
    <p:extLst>
      <p:ext uri="{BB962C8B-B14F-4D97-AF65-F5344CB8AC3E}">
        <p14:creationId xmlns:p14="http://schemas.microsoft.com/office/powerpoint/2010/main" val="35397855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133493" y="1582471"/>
            <a:ext cx="9925014" cy="1845561"/>
          </a:xfrm>
        </p:spPr>
        <p:txBody>
          <a:bodyPr vert="horz" lIns="91440" tIns="45720" rIns="91440" bIns="45720" rtlCol="0" anchor="t">
            <a:normAutofit fontScale="77500" lnSpcReduction="20000"/>
          </a:bodyPr>
          <a:lstStyle/>
          <a:p>
            <a:pPr marL="340995" indent="-340995"/>
            <a:r>
              <a:rPr lang="en-US" b="1" dirty="0">
                <a:cs typeface="Calibri"/>
              </a:rPr>
              <a:t>Only if itemizing</a:t>
            </a:r>
            <a:r>
              <a:rPr lang="en-US" dirty="0">
                <a:cs typeface="Calibri"/>
              </a:rPr>
              <a:t> – must back out PP amount as a Local Tax</a:t>
            </a:r>
          </a:p>
          <a:p>
            <a:pPr marL="340995" indent="-340995"/>
            <a:r>
              <a:rPr lang="en-US" dirty="0">
                <a:cs typeface="Calibri"/>
              </a:rPr>
              <a:t>In TSO, navigate to Itemized Deduction / Taxes You Paid</a:t>
            </a:r>
          </a:p>
          <a:p>
            <a:pPr marL="340995" indent="-340995"/>
            <a:r>
              <a:rPr lang="en-US" dirty="0">
                <a:cs typeface="Calibri"/>
              </a:rPr>
              <a:t>Enter the DI amount in “Additional State and Local Tax” field as a </a:t>
            </a:r>
            <a:r>
              <a:rPr lang="en-US" b="1" dirty="0">
                <a:cs typeface="Calibri"/>
              </a:rPr>
              <a:t>negative</a:t>
            </a:r>
            <a:r>
              <a:rPr lang="en-US" dirty="0">
                <a:cs typeface="Calibri"/>
              </a:rPr>
              <a:t> amount or subtract from an existing entered amount</a:t>
            </a:r>
          </a:p>
        </p:txBody>
      </p:sp>
      <p:sp>
        <p:nvSpPr>
          <p:cNvPr id="21506" name="Rectangle 9"/>
          <p:cNvSpPr>
            <a:spLocks noGrp="1" noChangeArrowheads="1"/>
          </p:cNvSpPr>
          <p:nvPr>
            <p:ph type="title"/>
          </p:nvPr>
        </p:nvSpPr>
        <p:spPr/>
        <p:txBody>
          <a:bodyPr/>
          <a:lstStyle/>
          <a:p>
            <a:r>
              <a:rPr lang="en-GB" dirty="0"/>
              <a:t>W2 Box 14; Entering Private Plans</a:t>
            </a:r>
            <a:endParaRPr lang="en-US" dirty="0"/>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pic>
        <p:nvPicPr>
          <p:cNvPr id="18" name="Picture 17">
            <a:extLst>
              <a:ext uri="{FF2B5EF4-FFF2-40B4-BE49-F238E27FC236}">
                <a16:creationId xmlns:a16="http://schemas.microsoft.com/office/drawing/2014/main" id="{58CB4673-0FA6-4785-B42D-C04C691E7D80}"/>
              </a:ext>
            </a:extLst>
          </p:cNvPr>
          <p:cNvPicPr>
            <a:picLocks noChangeAspect="1"/>
          </p:cNvPicPr>
          <p:nvPr/>
        </p:nvPicPr>
        <p:blipFill>
          <a:blip r:embed="rId4"/>
          <a:stretch>
            <a:fillRect/>
          </a:stretch>
        </p:blipFill>
        <p:spPr>
          <a:xfrm>
            <a:off x="1546089" y="3794668"/>
            <a:ext cx="2600687" cy="1966769"/>
          </a:xfrm>
          <a:prstGeom prst="rect">
            <a:avLst/>
          </a:prstGeom>
          <a:ln>
            <a:solidFill>
              <a:schemeClr val="tx1"/>
            </a:solidFill>
          </a:ln>
        </p:spPr>
      </p:pic>
      <p:sp>
        <p:nvSpPr>
          <p:cNvPr id="20" name="TextBox 19">
            <a:extLst>
              <a:ext uri="{FF2B5EF4-FFF2-40B4-BE49-F238E27FC236}">
                <a16:creationId xmlns:a16="http://schemas.microsoft.com/office/drawing/2014/main" id="{45963280-559D-4787-9E88-8C71E62F4BAD}"/>
              </a:ext>
            </a:extLst>
          </p:cNvPr>
          <p:cNvSpPr txBox="1"/>
          <p:nvPr/>
        </p:nvSpPr>
        <p:spPr>
          <a:xfrm>
            <a:off x="4610895" y="4051107"/>
            <a:ext cx="2970210" cy="677108"/>
          </a:xfrm>
          <a:prstGeom prst="rect">
            <a:avLst/>
          </a:prstGeom>
          <a:noFill/>
        </p:spPr>
        <p:txBody>
          <a:bodyPr wrap="square" rtlCol="0">
            <a:spAutoFit/>
          </a:bodyPr>
          <a:lstStyle/>
          <a:p>
            <a:r>
              <a:rPr lang="en-US" sz="2000" b="1" dirty="0"/>
              <a:t>TaxSlayer</a:t>
            </a:r>
          </a:p>
          <a:p>
            <a:r>
              <a:rPr lang="en-US" dirty="0"/>
              <a:t>Itemized Deductions Menu</a:t>
            </a:r>
          </a:p>
        </p:txBody>
      </p:sp>
      <p:pic>
        <p:nvPicPr>
          <p:cNvPr id="21" name="Picture 20">
            <a:extLst>
              <a:ext uri="{FF2B5EF4-FFF2-40B4-BE49-F238E27FC236}">
                <a16:creationId xmlns:a16="http://schemas.microsoft.com/office/drawing/2014/main" id="{41E7A1F0-C3AC-416C-B170-3E9A3326BE52}"/>
              </a:ext>
            </a:extLst>
          </p:cNvPr>
          <p:cNvPicPr>
            <a:picLocks noChangeAspect="1"/>
          </p:cNvPicPr>
          <p:nvPr/>
        </p:nvPicPr>
        <p:blipFill>
          <a:blip r:embed="rId5"/>
          <a:stretch>
            <a:fillRect/>
          </a:stretch>
        </p:blipFill>
        <p:spPr>
          <a:xfrm>
            <a:off x="4655059" y="4776885"/>
            <a:ext cx="3151854" cy="1042145"/>
          </a:xfrm>
          <a:prstGeom prst="rect">
            <a:avLst/>
          </a:prstGeom>
          <a:ln>
            <a:solidFill>
              <a:schemeClr val="accent2"/>
            </a:solidFill>
          </a:ln>
        </p:spPr>
      </p:pic>
      <p:pic>
        <p:nvPicPr>
          <p:cNvPr id="22" name="Picture 21">
            <a:extLst>
              <a:ext uri="{FF2B5EF4-FFF2-40B4-BE49-F238E27FC236}">
                <a16:creationId xmlns:a16="http://schemas.microsoft.com/office/drawing/2014/main" id="{5FCA5034-33E9-4BF2-B7F1-1F67573E8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196" y="3747077"/>
            <a:ext cx="2892320" cy="2071953"/>
          </a:xfrm>
          <a:prstGeom prst="rect">
            <a:avLst/>
          </a:prstGeom>
          <a:ln>
            <a:solidFill>
              <a:schemeClr val="accent2"/>
            </a:solidFill>
          </a:ln>
        </p:spPr>
      </p:pic>
    </p:spTree>
    <p:extLst>
      <p:ext uri="{BB962C8B-B14F-4D97-AF65-F5344CB8AC3E}">
        <p14:creationId xmlns:p14="http://schemas.microsoft.com/office/powerpoint/2010/main" val="96184098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44</a:t>
            </a:fld>
            <a:endParaRPr lang="en-US" altLang="en-US" dirty="0"/>
          </a:p>
        </p:txBody>
      </p:sp>
      <p:sp>
        <p:nvSpPr>
          <p:cNvPr id="21509" name="Rectangle 10"/>
          <p:cNvSpPr>
            <a:spLocks noGrp="1" noChangeArrowheads="1"/>
          </p:cNvSpPr>
          <p:nvPr>
            <p:ph sz="quarter" idx="12"/>
          </p:nvPr>
        </p:nvSpPr>
        <p:spPr>
          <a:xfrm>
            <a:off x="1278833" y="1447800"/>
            <a:ext cx="9753600" cy="3048000"/>
          </a:xfrm>
        </p:spPr>
        <p:txBody>
          <a:bodyPr>
            <a:normAutofit fontScale="92500" lnSpcReduction="20000"/>
          </a:bodyPr>
          <a:lstStyle/>
          <a:p>
            <a:r>
              <a:rPr lang="en-US" dirty="0"/>
              <a:t>NJ Special Taxes each have a limit</a:t>
            </a:r>
          </a:p>
          <a:p>
            <a:r>
              <a:rPr lang="en-US" dirty="0"/>
              <a:t>These taxes may exceed their maximums if there is more than one W2</a:t>
            </a:r>
          </a:p>
          <a:p>
            <a:r>
              <a:rPr lang="en-US" dirty="0"/>
              <a:t>Excess taxes are reported on NJ 2450 and reported on NJ 1040, lines </a:t>
            </a:r>
            <a:r>
              <a:rPr lang="en-US" dirty="0" smtClean="0"/>
              <a:t>57-59</a:t>
            </a:r>
            <a:endParaRPr lang="en-US" dirty="0"/>
          </a:p>
          <a:p>
            <a:r>
              <a:rPr lang="en-US" dirty="0"/>
              <a:t>TaxSlayer handles this automatically from W2 Data</a:t>
            </a:r>
            <a:endParaRPr lang="en-US" altLang="en-US" dirty="0"/>
          </a:p>
        </p:txBody>
      </p:sp>
      <p:sp>
        <p:nvSpPr>
          <p:cNvPr id="21506" name="Rectangle 9"/>
          <p:cNvSpPr>
            <a:spLocks noGrp="1" noChangeArrowheads="1"/>
          </p:cNvSpPr>
          <p:nvPr>
            <p:ph type="title"/>
          </p:nvPr>
        </p:nvSpPr>
        <p:spPr/>
        <p:txBody>
          <a:bodyPr/>
          <a:lstStyle/>
          <a:p>
            <a:r>
              <a:rPr lang="en-US" dirty="0"/>
              <a:t>Box 14 – Excess NJ Special Tax Withholdings</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2" name="TextBox 1">
            <a:extLst>
              <a:ext uri="{FF2B5EF4-FFF2-40B4-BE49-F238E27FC236}">
                <a16:creationId xmlns:a16="http://schemas.microsoft.com/office/drawing/2014/main" id="{450C90AF-30E8-4D92-8E53-E57E2BBF9322}"/>
              </a:ext>
            </a:extLst>
          </p:cNvPr>
          <p:cNvSpPr txBox="1"/>
          <p:nvPr/>
        </p:nvSpPr>
        <p:spPr>
          <a:xfrm>
            <a:off x="1278833" y="4810035"/>
            <a:ext cx="9539361" cy="1200329"/>
          </a:xfrm>
          <a:prstGeom prst="rect">
            <a:avLst/>
          </a:prstGeom>
          <a:noFill/>
        </p:spPr>
        <p:txBody>
          <a:bodyPr wrap="square" rtlCol="0">
            <a:spAutoFit/>
          </a:bodyPr>
          <a:lstStyle/>
          <a:p>
            <a:r>
              <a:rPr lang="en-US" sz="2400" b="1" dirty="0"/>
              <a:t>Note: </a:t>
            </a:r>
            <a:r>
              <a:rPr lang="en-US" sz="2400" dirty="0"/>
              <a:t>Form NJ-2450 will be generated only if there’s an excess Special Tax Withholding from 2 or more W2’s.  If there’s an excess withholding from any single W2, the client must seek a re-imbursement from the employer.</a:t>
            </a:r>
          </a:p>
        </p:txBody>
      </p:sp>
    </p:spTree>
    <p:extLst>
      <p:ext uri="{BB962C8B-B14F-4D97-AF65-F5344CB8AC3E}">
        <p14:creationId xmlns:p14="http://schemas.microsoft.com/office/powerpoint/2010/main" val="40579383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45</a:t>
            </a:fld>
            <a:endParaRPr lang="en-US" altLang="en-US" dirty="0"/>
          </a:p>
        </p:txBody>
      </p:sp>
      <p:sp>
        <p:nvSpPr>
          <p:cNvPr id="21509" name="Rectangle 10"/>
          <p:cNvSpPr>
            <a:spLocks noGrp="1" noChangeArrowheads="1"/>
          </p:cNvSpPr>
          <p:nvPr>
            <p:ph sz="quarter" idx="12"/>
          </p:nvPr>
        </p:nvSpPr>
        <p:spPr>
          <a:xfrm>
            <a:off x="1493492" y="1639323"/>
            <a:ext cx="9753600" cy="1773986"/>
          </a:xfrm>
        </p:spPr>
        <p:txBody>
          <a:bodyPr>
            <a:normAutofit fontScale="85000" lnSpcReduction="20000"/>
          </a:bodyPr>
          <a:lstStyle/>
          <a:p>
            <a:r>
              <a:rPr lang="en-US" altLang="en-US" dirty="0"/>
              <a:t>For Federal returns, </a:t>
            </a:r>
            <a:r>
              <a:rPr lang="en-US" altLang="en-US" dirty="0" smtClean="0"/>
              <a:t>FSA </a:t>
            </a:r>
            <a:r>
              <a:rPr lang="en-US" altLang="en-US" dirty="0"/>
              <a:t>and HSA distributions are not allowed as a deduction; </a:t>
            </a:r>
            <a:r>
              <a:rPr lang="en-US" altLang="en-US" b="1" dirty="0"/>
              <a:t>do not</a:t>
            </a:r>
            <a:r>
              <a:rPr lang="en-US" altLang="en-US" dirty="0"/>
              <a:t> enter in Schedule A</a:t>
            </a:r>
          </a:p>
          <a:p>
            <a:r>
              <a:rPr lang="en-US" altLang="en-US" dirty="0"/>
              <a:t>For New Jersey, both are medical deductions; record as Pre-Tax / Post-tax Medical expense on NJ Checklist</a:t>
            </a:r>
          </a:p>
        </p:txBody>
      </p:sp>
      <p:sp>
        <p:nvSpPr>
          <p:cNvPr id="21506" name="Rectangle 9"/>
          <p:cNvSpPr>
            <a:spLocks noGrp="1" noChangeArrowheads="1"/>
          </p:cNvSpPr>
          <p:nvPr>
            <p:ph type="title"/>
          </p:nvPr>
        </p:nvSpPr>
        <p:spPr/>
        <p:txBody>
          <a:bodyPr/>
          <a:lstStyle/>
          <a:p>
            <a:r>
              <a:rPr lang="en-GB" altLang="en-US" dirty="0"/>
              <a:t>FSA/HSA Distributions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5" name="Picture 4"/>
          <p:cNvPicPr>
            <a:picLocks noChangeAspect="1"/>
          </p:cNvPicPr>
          <p:nvPr/>
        </p:nvPicPr>
        <p:blipFill>
          <a:blip r:embed="rId4"/>
          <a:stretch>
            <a:fillRect/>
          </a:stretch>
        </p:blipFill>
        <p:spPr>
          <a:xfrm>
            <a:off x="1546090" y="3437120"/>
            <a:ext cx="9045710" cy="2506479"/>
          </a:xfrm>
          <a:prstGeom prst="rect">
            <a:avLst/>
          </a:prstGeom>
        </p:spPr>
      </p:pic>
    </p:spTree>
    <p:extLst>
      <p:ext uri="{BB962C8B-B14F-4D97-AF65-F5344CB8AC3E}">
        <p14:creationId xmlns:p14="http://schemas.microsoft.com/office/powerpoint/2010/main" val="75942387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46</a:t>
            </a:fld>
            <a:endParaRPr lang="en-US" altLang="en-US" dirty="0"/>
          </a:p>
        </p:txBody>
      </p:sp>
      <p:sp>
        <p:nvSpPr>
          <p:cNvPr id="21509" name="Rectangle 10"/>
          <p:cNvSpPr>
            <a:spLocks noGrp="1" noChangeArrowheads="1"/>
          </p:cNvSpPr>
          <p:nvPr>
            <p:ph sz="quarter" idx="12"/>
          </p:nvPr>
        </p:nvSpPr>
        <p:spPr>
          <a:xfrm>
            <a:off x="1219200" y="1528417"/>
            <a:ext cx="9753600" cy="1743767"/>
          </a:xfrm>
        </p:spPr>
        <p:txBody>
          <a:bodyPr>
            <a:normAutofit fontScale="85000" lnSpcReduction="20000"/>
          </a:bodyPr>
          <a:lstStyle/>
          <a:p>
            <a:r>
              <a:rPr lang="en-US" altLang="en-US" dirty="0"/>
              <a:t>NJ – Not taxed if under 65 AND “permanent and total disability”; taxed otherwise</a:t>
            </a:r>
          </a:p>
          <a:p>
            <a:r>
              <a:rPr lang="en-US" altLang="en-US" dirty="0"/>
              <a:t>If not taxable for NJ, record box 2a amount as adjustment to Line 19a, as shown. Note that amount is negative</a:t>
            </a:r>
          </a:p>
        </p:txBody>
      </p:sp>
      <p:sp>
        <p:nvSpPr>
          <p:cNvPr id="21506" name="Rectangle 9"/>
          <p:cNvSpPr>
            <a:spLocks noGrp="1" noChangeArrowheads="1"/>
          </p:cNvSpPr>
          <p:nvPr>
            <p:ph type="title"/>
          </p:nvPr>
        </p:nvSpPr>
        <p:spPr/>
        <p:txBody>
          <a:bodyPr/>
          <a:lstStyle/>
          <a:p>
            <a:r>
              <a:rPr lang="en-GB" altLang="en-US" dirty="0"/>
              <a:t>Disability Pension</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2" name="Picture 1"/>
          <p:cNvPicPr>
            <a:picLocks noChangeAspect="1"/>
          </p:cNvPicPr>
          <p:nvPr/>
        </p:nvPicPr>
        <p:blipFill>
          <a:blip r:embed="rId4"/>
          <a:stretch>
            <a:fillRect/>
          </a:stretch>
        </p:blipFill>
        <p:spPr>
          <a:xfrm>
            <a:off x="1752600" y="3238846"/>
            <a:ext cx="8610600" cy="2780954"/>
          </a:xfrm>
          <a:prstGeom prst="rect">
            <a:avLst/>
          </a:prstGeom>
        </p:spPr>
      </p:pic>
    </p:spTree>
    <p:extLst>
      <p:ext uri="{BB962C8B-B14F-4D97-AF65-F5344CB8AC3E}">
        <p14:creationId xmlns:p14="http://schemas.microsoft.com/office/powerpoint/2010/main" val="47860159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47</a:t>
            </a:fld>
            <a:endParaRPr lang="en-US" altLang="en-US" dirty="0"/>
          </a:p>
        </p:txBody>
      </p:sp>
      <p:sp>
        <p:nvSpPr>
          <p:cNvPr id="21509" name="Rectangle 10"/>
          <p:cNvSpPr>
            <a:spLocks noGrp="1" noChangeArrowheads="1"/>
          </p:cNvSpPr>
          <p:nvPr>
            <p:ph sz="quarter" idx="12"/>
          </p:nvPr>
        </p:nvSpPr>
        <p:spPr>
          <a:xfrm>
            <a:off x="1219200" y="1709388"/>
            <a:ext cx="9753600" cy="4023360"/>
          </a:xfrm>
        </p:spPr>
        <p:txBody>
          <a:bodyPr>
            <a:normAutofit fontScale="92500"/>
          </a:bodyPr>
          <a:lstStyle/>
          <a:p>
            <a:r>
              <a:rPr lang="en-US" dirty="0"/>
              <a:t>Losses are deducted from winnings before reporting the net on NJ 1040 Line </a:t>
            </a:r>
            <a:r>
              <a:rPr lang="en-US" dirty="0" smtClean="0"/>
              <a:t>24</a:t>
            </a:r>
            <a:endParaRPr lang="en-US" dirty="0"/>
          </a:p>
          <a:p>
            <a:pPr lvl="1"/>
            <a:r>
              <a:rPr lang="en-US" dirty="0"/>
              <a:t>NJ Lottery winnings of $10,000 or less per occurrence are not taxable in NJ; anything above $10,000, total amount is taxable</a:t>
            </a:r>
          </a:p>
          <a:p>
            <a:pPr lvl="1"/>
            <a:r>
              <a:rPr lang="en-US" dirty="0"/>
              <a:t>Lottery winnings from other sources and other states are fully taxable</a:t>
            </a:r>
          </a:p>
          <a:p>
            <a:r>
              <a:rPr lang="en-US" dirty="0"/>
              <a:t>In TaxSlayer, gambling winnings/losses do not carry over from the Federal are entered separately for NJ</a:t>
            </a:r>
            <a:endParaRPr lang="en-US" altLang="en-US" dirty="0"/>
          </a:p>
        </p:txBody>
      </p:sp>
      <p:sp>
        <p:nvSpPr>
          <p:cNvPr id="21506" name="Rectangle 9"/>
          <p:cNvSpPr>
            <a:spLocks noGrp="1" noChangeArrowheads="1"/>
          </p:cNvSpPr>
          <p:nvPr>
            <p:ph type="title"/>
          </p:nvPr>
        </p:nvSpPr>
        <p:spPr/>
        <p:txBody>
          <a:bodyPr/>
          <a:lstStyle/>
          <a:p>
            <a:r>
              <a:rPr lang="en-GB" altLang="en-US" dirty="0"/>
              <a:t>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17195039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48</a:t>
            </a:fld>
            <a:endParaRPr lang="en-US" altLang="en-US" dirty="0"/>
          </a:p>
        </p:txBody>
      </p:sp>
      <p:sp>
        <p:nvSpPr>
          <p:cNvPr id="21509" name="Rectangle 10"/>
          <p:cNvSpPr>
            <a:spLocks noGrp="1" noChangeArrowheads="1"/>
          </p:cNvSpPr>
          <p:nvPr>
            <p:ph sz="quarter" idx="12"/>
          </p:nvPr>
        </p:nvSpPr>
        <p:spPr>
          <a:xfrm>
            <a:off x="1278833" y="1524000"/>
            <a:ext cx="9753600" cy="3429000"/>
          </a:xfrm>
        </p:spPr>
        <p:txBody>
          <a:bodyPr>
            <a:normAutofit lnSpcReduction="10000"/>
          </a:bodyPr>
          <a:lstStyle/>
          <a:p>
            <a:r>
              <a:rPr lang="en-US" dirty="0"/>
              <a:t>In TaxSlayer, entries made on TSO W2G entry form do not flow to the NJ return</a:t>
            </a:r>
          </a:p>
          <a:p>
            <a:r>
              <a:rPr lang="en-US" dirty="0"/>
              <a:t>For NJ, all gambling losses and NJ lottery winnings &lt; $10K are subtracted from the total gambling winnings</a:t>
            </a:r>
          </a:p>
          <a:p>
            <a:r>
              <a:rPr lang="en-US" dirty="0"/>
              <a:t>Report all gambling winnings  to NJ </a:t>
            </a:r>
            <a:r>
              <a:rPr lang="en-US"/>
              <a:t>Line </a:t>
            </a:r>
            <a:r>
              <a:rPr lang="en-US" smtClean="0"/>
              <a:t>24 only </a:t>
            </a:r>
            <a:r>
              <a:rPr lang="en-US" dirty="0"/>
              <a:t>if the Net Total is greater than $0</a:t>
            </a:r>
          </a:p>
        </p:txBody>
      </p:sp>
      <p:sp>
        <p:nvSpPr>
          <p:cNvPr id="21506" name="Rectangle 9"/>
          <p:cNvSpPr>
            <a:spLocks noGrp="1" noChangeArrowheads="1"/>
          </p:cNvSpPr>
          <p:nvPr>
            <p:ph type="title"/>
          </p:nvPr>
        </p:nvSpPr>
        <p:spPr/>
        <p:txBody>
          <a:bodyPr/>
          <a:lstStyle/>
          <a:p>
            <a:r>
              <a:rPr lang="en-GB" altLang="en-US" dirty="0"/>
              <a:t>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2" name="Picture 1">
            <a:extLst>
              <a:ext uri="{FF2B5EF4-FFF2-40B4-BE49-F238E27FC236}">
                <a16:creationId xmlns:a16="http://schemas.microsoft.com/office/drawing/2014/main" id="{DFE0CDA1-F8DD-4F9D-8178-15AB6CE73A2A}"/>
              </a:ext>
            </a:extLst>
          </p:cNvPr>
          <p:cNvPicPr>
            <a:picLocks noChangeAspect="1"/>
          </p:cNvPicPr>
          <p:nvPr/>
        </p:nvPicPr>
        <p:blipFill>
          <a:blip r:embed="rId4"/>
          <a:stretch>
            <a:fillRect/>
          </a:stretch>
        </p:blipFill>
        <p:spPr>
          <a:xfrm>
            <a:off x="1278833" y="4762292"/>
            <a:ext cx="9751391" cy="1143415"/>
          </a:xfrm>
          <a:prstGeom prst="rect">
            <a:avLst/>
          </a:prstGeom>
        </p:spPr>
      </p:pic>
    </p:spTree>
    <p:extLst>
      <p:ext uri="{BB962C8B-B14F-4D97-AF65-F5344CB8AC3E}">
        <p14:creationId xmlns:p14="http://schemas.microsoft.com/office/powerpoint/2010/main" val="284260883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49</a:t>
            </a:fld>
            <a:endParaRPr lang="en-US" altLang="en-US" dirty="0"/>
          </a:p>
        </p:txBody>
      </p:sp>
      <p:sp>
        <p:nvSpPr>
          <p:cNvPr id="21509" name="Rectangle 10"/>
          <p:cNvSpPr>
            <a:spLocks noGrp="1" noChangeArrowheads="1"/>
          </p:cNvSpPr>
          <p:nvPr>
            <p:ph sz="quarter" idx="12"/>
          </p:nvPr>
        </p:nvSpPr>
        <p:spPr>
          <a:xfrm>
            <a:off x="1278833" y="1524000"/>
            <a:ext cx="9753600" cy="2743200"/>
          </a:xfrm>
        </p:spPr>
        <p:txBody>
          <a:bodyPr>
            <a:normAutofit fontScale="85000" lnSpcReduction="20000"/>
          </a:bodyPr>
          <a:lstStyle/>
          <a:p>
            <a:r>
              <a:rPr lang="en-US" dirty="0"/>
              <a:t>If the taxpayer has gambling winnings not reported on a W2G form, must report it as separately in ”Other Income”</a:t>
            </a:r>
          </a:p>
          <a:p>
            <a:r>
              <a:rPr lang="en-US" dirty="0"/>
              <a:t>Federal “Other Income” entries roll into NJ Line 25 and must be adjusted  </a:t>
            </a:r>
          </a:p>
          <a:p>
            <a:r>
              <a:rPr lang="en-US" dirty="0"/>
              <a:t>In this case, the winnings reported in NJ line 23 (previous screen) and backed out from NJ line 25 (other income)</a:t>
            </a:r>
          </a:p>
        </p:txBody>
      </p:sp>
      <p:sp>
        <p:nvSpPr>
          <p:cNvPr id="21506" name="Rectangle 9"/>
          <p:cNvSpPr>
            <a:spLocks noGrp="1" noChangeArrowheads="1"/>
          </p:cNvSpPr>
          <p:nvPr>
            <p:ph type="title"/>
          </p:nvPr>
        </p:nvSpPr>
        <p:spPr/>
        <p:txBody>
          <a:bodyPr>
            <a:normAutofit fontScale="90000"/>
          </a:bodyPr>
          <a:lstStyle/>
          <a:p>
            <a:r>
              <a:rPr lang="en-GB" altLang="en-US" dirty="0"/>
              <a:t>Non-W2G 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5" name="Picture 4">
            <a:extLst>
              <a:ext uri="{FF2B5EF4-FFF2-40B4-BE49-F238E27FC236}">
                <a16:creationId xmlns:a16="http://schemas.microsoft.com/office/drawing/2014/main" id="{6A960184-B1BC-4BF8-93B5-F3D586DE39A0}"/>
              </a:ext>
            </a:extLst>
          </p:cNvPr>
          <p:cNvPicPr>
            <a:picLocks noChangeAspect="1"/>
          </p:cNvPicPr>
          <p:nvPr/>
        </p:nvPicPr>
        <p:blipFill>
          <a:blip r:embed="rId4"/>
          <a:stretch>
            <a:fillRect/>
          </a:stretch>
        </p:blipFill>
        <p:spPr>
          <a:xfrm>
            <a:off x="1278833" y="4267200"/>
            <a:ext cx="10016412" cy="1628775"/>
          </a:xfrm>
          <a:prstGeom prst="rect">
            <a:avLst/>
          </a:prstGeom>
        </p:spPr>
      </p:pic>
    </p:spTree>
    <p:extLst>
      <p:ext uri="{BB962C8B-B14F-4D97-AF65-F5344CB8AC3E}">
        <p14:creationId xmlns:p14="http://schemas.microsoft.com/office/powerpoint/2010/main" val="108529046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sz="quarter" idx="12"/>
          </p:nvPr>
        </p:nvSpPr>
        <p:spPr/>
        <p:txBody>
          <a:bodyPr rtlCol="0">
            <a:normAutofit/>
          </a:bodyPr>
          <a:lstStyle/>
          <a:p>
            <a:pPr>
              <a:defRPr/>
            </a:pPr>
            <a:r>
              <a:rPr lang="en-US" altLang="en-US" dirty="0"/>
              <a:t>Lived apart </a:t>
            </a:r>
            <a:r>
              <a:rPr lang="en-US" altLang="en-US" u="sng" dirty="0"/>
              <a:t>all</a:t>
            </a:r>
            <a:r>
              <a:rPr lang="en-US" altLang="en-US" dirty="0"/>
              <a:t> of last 6 months of year</a:t>
            </a:r>
          </a:p>
          <a:p>
            <a:pPr>
              <a:defRPr/>
            </a:pPr>
            <a:r>
              <a:rPr lang="en-US" altLang="en-US" dirty="0"/>
              <a:t>Provided home* for: </a:t>
            </a:r>
          </a:p>
          <a:p>
            <a:pPr lvl="1">
              <a:buClr>
                <a:schemeClr val="accent6">
                  <a:lumMod val="50000"/>
                </a:schemeClr>
              </a:buClr>
              <a:defRPr/>
            </a:pPr>
            <a:r>
              <a:rPr lang="en-US" altLang="en-US" dirty="0"/>
              <a:t>Child, stepchild, or eligible foster child for over six months </a:t>
            </a:r>
          </a:p>
          <a:p>
            <a:pPr>
              <a:defRPr/>
            </a:pPr>
            <a:r>
              <a:rPr lang="en-US" altLang="en-US" dirty="0">
                <a:solidFill>
                  <a:srgbClr val="FF0000"/>
                </a:solidFill>
              </a:rPr>
              <a:t>No other relatives qualify</a:t>
            </a:r>
          </a:p>
          <a:p>
            <a:pPr>
              <a:buNone/>
              <a:defRPr/>
            </a:pPr>
            <a:r>
              <a:rPr lang="en-GB" altLang="en-US" dirty="0"/>
              <a:t>* </a:t>
            </a:r>
            <a:r>
              <a:rPr lang="en-GB" altLang="en-US" sz="1800" dirty="0"/>
              <a:t>Paid more than 50% of cost of keeping up the home</a:t>
            </a:r>
          </a:p>
          <a:p>
            <a:pPr>
              <a:buNone/>
              <a:defRPr/>
            </a:pPr>
            <a:endParaRPr lang="en-US" altLang="en-US" dirty="0"/>
          </a:p>
        </p:txBody>
      </p:sp>
      <p:sp>
        <p:nvSpPr>
          <p:cNvPr id="40962" name="Rectangle 2"/>
          <p:cNvSpPr>
            <a:spLocks noGrp="1" noChangeArrowheads="1"/>
          </p:cNvSpPr>
          <p:nvPr>
            <p:ph type="title"/>
          </p:nvPr>
        </p:nvSpPr>
        <p:spPr/>
        <p:txBody>
          <a:bodyPr>
            <a:normAutofit/>
          </a:bodyPr>
          <a:lstStyle/>
          <a:p>
            <a:r>
              <a:rPr lang="en-GB" dirty="0"/>
              <a:t>Filing Status: </a:t>
            </a:r>
            <a:r>
              <a:rPr lang="en-US" altLang="en-US" dirty="0"/>
              <a:t>Head of Household – Married</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5</a:t>
            </a:fld>
            <a:endParaRPr lang="en-US" altLang="en-US" dirty="0"/>
          </a:p>
        </p:txBody>
      </p:sp>
    </p:spTree>
    <p:extLst>
      <p:ext uri="{BB962C8B-B14F-4D97-AF65-F5344CB8AC3E}">
        <p14:creationId xmlns:p14="http://schemas.microsoft.com/office/powerpoint/2010/main" val="25682237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50</a:t>
            </a:fld>
            <a:endParaRPr lang="en-US" altLang="en-US" dirty="0"/>
          </a:p>
        </p:txBody>
      </p:sp>
      <p:sp>
        <p:nvSpPr>
          <p:cNvPr id="21509" name="Rectangle 10"/>
          <p:cNvSpPr>
            <a:spLocks noGrp="1" noChangeArrowheads="1"/>
          </p:cNvSpPr>
          <p:nvPr>
            <p:ph sz="quarter" idx="12"/>
          </p:nvPr>
        </p:nvSpPr>
        <p:spPr/>
        <p:txBody>
          <a:bodyPr>
            <a:normAutofit fontScale="92500" lnSpcReduction="20000"/>
          </a:bodyPr>
          <a:lstStyle/>
          <a:p>
            <a:r>
              <a:rPr lang="en-US" altLang="en-US" dirty="0"/>
              <a:t>Residents who are eligible &amp; file for Federal EIC may also apply for a NJ EITC</a:t>
            </a:r>
          </a:p>
          <a:p>
            <a:pPr lvl="1"/>
            <a:r>
              <a:rPr lang="en-US" altLang="en-US" dirty="0"/>
              <a:t>Client may have Federal earned income, but no NJ earned income (e.g. – disability, third-party sick pay).  Still eligible for NJ EITC</a:t>
            </a:r>
          </a:p>
          <a:p>
            <a:r>
              <a:rPr lang="en-US" altLang="en-US" dirty="0"/>
              <a:t>NJ EITC = 37% of Federal EIC for TY2018</a:t>
            </a:r>
          </a:p>
          <a:p>
            <a:pPr lvl="1"/>
            <a:r>
              <a:rPr lang="en-US" altLang="en-US" dirty="0"/>
              <a:t>TaxSlayer calculates automatically on NJ 1040 Line 51a</a:t>
            </a:r>
          </a:p>
          <a:p>
            <a:r>
              <a:rPr lang="en-US" altLang="en-US" dirty="0"/>
              <a:t>Before issuing refund checks, NJ checking EITC claims carefully to reduce fraud</a:t>
            </a:r>
          </a:p>
        </p:txBody>
      </p:sp>
      <p:sp>
        <p:nvSpPr>
          <p:cNvPr id="21506" name="Rectangle 9"/>
          <p:cNvSpPr>
            <a:spLocks noGrp="1" noChangeArrowheads="1"/>
          </p:cNvSpPr>
          <p:nvPr>
            <p:ph type="title"/>
          </p:nvPr>
        </p:nvSpPr>
        <p:spPr/>
        <p:txBody>
          <a:bodyPr/>
          <a:lstStyle/>
          <a:p>
            <a:r>
              <a:rPr lang="en-GB" altLang="en-US" dirty="0"/>
              <a:t>EIC Considerations for NJ</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83022702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51</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14 - 15 </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descr="A close up of a logo&#10;&#10;Description generated with high confidence">
            <a:extLst>
              <a:ext uri="{FF2B5EF4-FFF2-40B4-BE49-F238E27FC236}">
                <a16:creationId xmlns:a16="http://schemas.microsoft.com/office/drawing/2014/main" id="{8B8C386B-8F78-4A02-AD24-AF02E7385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8" name="Picture 7">
            <a:extLst>
              <a:ext uri="{FF2B5EF4-FFF2-40B4-BE49-F238E27FC236}">
                <a16:creationId xmlns:a16="http://schemas.microsoft.com/office/drawing/2014/main" id="{41786B23-E83B-465E-BB4D-2ABCBC3DA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6210887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Filing Status: </a:t>
            </a:r>
            <a:r>
              <a:rPr lang="en-US"/>
              <a:t>Head of Household – Providing a Home</a:t>
            </a:r>
            <a:endParaRPr lang="en-US" dirty="0"/>
          </a:p>
        </p:txBody>
      </p:sp>
      <p:sp>
        <p:nvSpPr>
          <p:cNvPr id="43013" name="TextBox 5"/>
          <p:cNvSpPr txBox="1">
            <a:spLocks noChangeArrowheads="1"/>
          </p:cNvSpPr>
          <p:nvPr/>
        </p:nvSpPr>
        <p:spPr bwMode="auto">
          <a:xfrm>
            <a:off x="3121792" y="2057400"/>
            <a:ext cx="291662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700" dirty="0">
                <a:cs typeface="Calibri" panose="020F0502020204030204" pitchFamily="34" charset="0"/>
              </a:rPr>
              <a:t>Open Pub 4012</a:t>
            </a:r>
          </a:p>
          <a:p>
            <a:pPr eaLnBrk="1" hangingPunct="1">
              <a:spcBef>
                <a:spcPct val="0"/>
              </a:spcBef>
              <a:buClrTx/>
              <a:buSzTx/>
              <a:buFontTx/>
              <a:buNone/>
            </a:pPr>
            <a:r>
              <a:rPr lang="en-US" altLang="en-US" sz="2700" dirty="0">
                <a:cs typeface="Calibri" panose="020F0502020204030204" pitchFamily="34" charset="0"/>
              </a:rPr>
              <a:t>To Page B-11</a:t>
            </a:r>
          </a:p>
          <a:p>
            <a:pPr eaLnBrk="1" hangingPunct="1">
              <a:spcBef>
                <a:spcPct val="0"/>
              </a:spcBef>
              <a:buClrTx/>
              <a:buSzTx/>
              <a:buFontTx/>
              <a:buNone/>
            </a:pPr>
            <a:endParaRPr lang="en-US" altLang="en-US" sz="2700" dirty="0">
              <a:cs typeface="Calibri" panose="020F0502020204030204" pitchFamily="34" charset="0"/>
            </a:endParaRPr>
          </a:p>
          <a:p>
            <a:pPr eaLnBrk="1" hangingPunct="1">
              <a:spcBef>
                <a:spcPct val="0"/>
              </a:spcBef>
              <a:buClrTx/>
              <a:buSzTx/>
              <a:buFontTx/>
              <a:buNone/>
            </a:pPr>
            <a:r>
              <a:rPr lang="en-US" altLang="en-US" sz="2700" dirty="0">
                <a:cs typeface="Calibri" panose="020F0502020204030204" pitchFamily="34" charset="0"/>
              </a:rPr>
              <a:t>Note new rule – </a:t>
            </a:r>
          </a:p>
          <a:p>
            <a:pPr eaLnBrk="1" hangingPunct="1">
              <a:spcBef>
                <a:spcPct val="0"/>
              </a:spcBef>
              <a:buClrTx/>
              <a:buSzTx/>
              <a:buFontTx/>
              <a:buNone/>
            </a:pPr>
            <a:r>
              <a:rPr lang="en-US" altLang="en-US" sz="2400" dirty="0">
                <a:cs typeface="Calibri" panose="020F0502020204030204" pitchFamily="34" charset="0"/>
              </a:rPr>
              <a:t>can use value of housing and apply new rule to open years</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038420" y="2202245"/>
            <a:ext cx="3086531" cy="2922202"/>
          </a:xfrm>
          <a:prstGeom prst="rect">
            <a:avLst/>
          </a:prstGeom>
        </p:spPr>
      </p:pic>
      <p:sp>
        <p:nvSpPr>
          <p:cNvPr id="9" name="Rounded Rectangle 8"/>
          <p:cNvSpPr/>
          <p:nvPr/>
        </p:nvSpPr>
        <p:spPr>
          <a:xfrm>
            <a:off x="5981700" y="4317075"/>
            <a:ext cx="1543050" cy="8580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5353050" y="3657600"/>
            <a:ext cx="628650" cy="6594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pPr>
              <a:defRPr/>
            </a:pPr>
            <a:r>
              <a:rPr lang="en-US"/>
              <a:t>Tara Baker - NJ Version - Single Working Parent</a:t>
            </a:r>
            <a:endParaRPr lang="en-US" dirty="0"/>
          </a:p>
        </p:txBody>
      </p:sp>
      <p:sp>
        <p:nvSpPr>
          <p:cNvPr id="12" name="Slide Number Placeholder 11"/>
          <p:cNvSpPr>
            <a:spLocks noGrp="1"/>
          </p:cNvSpPr>
          <p:nvPr>
            <p:ph type="sldNum" sz="quarter" idx="12"/>
          </p:nvPr>
        </p:nvSpPr>
        <p:spPr/>
        <p:txBody>
          <a:bodyPr/>
          <a:lstStyle/>
          <a:p>
            <a:pPr>
              <a:defRPr/>
            </a:pPr>
            <a:fld id="{9C9E3000-1FE7-4597-BE23-A1AC10F0DE04}" type="slidenum">
              <a:rPr lang="en-US" altLang="en-US" smtClean="0"/>
              <a:pPr>
                <a:defRPr/>
              </a:pPr>
              <a:t>6</a:t>
            </a:fld>
            <a:endParaRPr lang="en-US" altLang="en-US" dirty="0"/>
          </a:p>
        </p:txBody>
      </p:sp>
    </p:spTree>
    <p:extLst>
      <p:ext uri="{BB962C8B-B14F-4D97-AF65-F5344CB8AC3E}">
        <p14:creationId xmlns:p14="http://schemas.microsoft.com/office/powerpoint/2010/main" val="427847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2"/>
          </p:nvPr>
        </p:nvSpPr>
        <p:spPr/>
        <p:txBody>
          <a:bodyPr/>
          <a:lstStyle/>
          <a:p>
            <a:r>
              <a:rPr lang="en-US" altLang="en-US" dirty="0"/>
              <a:t>Key advantages</a:t>
            </a:r>
          </a:p>
          <a:p>
            <a:pPr lvl="1"/>
            <a:r>
              <a:rPr lang="en-US" altLang="en-US" dirty="0"/>
              <a:t>Higher standard deduction than Single or MFS</a:t>
            </a:r>
          </a:p>
          <a:p>
            <a:pPr lvl="1"/>
            <a:r>
              <a:rPr lang="en-US" altLang="en-US" dirty="0"/>
              <a:t>Advantageous tax rate structure</a:t>
            </a:r>
          </a:p>
        </p:txBody>
      </p:sp>
      <p:sp>
        <p:nvSpPr>
          <p:cNvPr id="44034" name="Rectangle 2"/>
          <p:cNvSpPr>
            <a:spLocks noGrp="1" noChangeArrowheads="1"/>
          </p:cNvSpPr>
          <p:nvPr>
            <p:ph type="title"/>
          </p:nvPr>
        </p:nvSpPr>
        <p:spPr/>
        <p:txBody>
          <a:bodyPr>
            <a:normAutofit fontScale="90000"/>
          </a:bodyPr>
          <a:lstStyle/>
          <a:p>
            <a:r>
              <a:rPr lang="en-GB" dirty="0"/>
              <a:t>Filing Status: </a:t>
            </a:r>
            <a:r>
              <a:rPr lang="en-US" altLang="en-US" dirty="0"/>
              <a:t>Head of Household - Advantages</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7</a:t>
            </a:fld>
            <a:endParaRPr lang="en-US" altLang="en-US" dirty="0"/>
          </a:p>
        </p:txBody>
      </p:sp>
    </p:spTree>
    <p:extLst>
      <p:ext uri="{BB962C8B-B14F-4D97-AF65-F5344CB8AC3E}">
        <p14:creationId xmlns:p14="http://schemas.microsoft.com/office/powerpoint/2010/main" val="16555316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35068" y="1783369"/>
            <a:ext cx="4418432" cy="3680025"/>
          </a:xfrm>
          <a:prstGeom prst="rect">
            <a:avLst/>
          </a:prstGeom>
        </p:spPr>
      </p:pic>
      <p:sp>
        <p:nvSpPr>
          <p:cNvPr id="16386" name="Title 1"/>
          <p:cNvSpPr>
            <a:spLocks noGrp="1"/>
          </p:cNvSpPr>
          <p:nvPr>
            <p:ph type="title"/>
          </p:nvPr>
        </p:nvSpPr>
        <p:spPr/>
        <p:txBody>
          <a:bodyPr/>
          <a:lstStyle/>
          <a:p>
            <a:r>
              <a:rPr lang="en-US" altLang="en-US"/>
              <a:t>Filing Status: Decision Tree</a:t>
            </a:r>
            <a:endParaRPr lang="en-US" altLang="en-US" dirty="0"/>
          </a:p>
        </p:txBody>
      </p:sp>
      <p:sp>
        <p:nvSpPr>
          <p:cNvPr id="16389" name="TextBox 5"/>
          <p:cNvSpPr txBox="1">
            <a:spLocks noChangeArrowheads="1"/>
          </p:cNvSpPr>
          <p:nvPr/>
        </p:nvSpPr>
        <p:spPr bwMode="auto">
          <a:xfrm>
            <a:off x="2375297" y="2171700"/>
            <a:ext cx="2009775" cy="37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700" dirty="0">
                <a:cs typeface="Calibri" panose="020F0502020204030204" pitchFamily="34" charset="0"/>
              </a:rPr>
              <a:t>Open</a:t>
            </a:r>
          </a:p>
          <a:p>
            <a:pPr eaLnBrk="1" hangingPunct="1">
              <a:spcBef>
                <a:spcPct val="0"/>
              </a:spcBef>
              <a:buClrTx/>
              <a:buSzTx/>
              <a:buFontTx/>
              <a:buNone/>
            </a:pPr>
            <a:r>
              <a:rPr lang="en-US" altLang="en-US" sz="2700" dirty="0">
                <a:cs typeface="Calibri" panose="020F0502020204030204" pitchFamily="34" charset="0"/>
              </a:rPr>
              <a:t>Pub 4012</a:t>
            </a:r>
          </a:p>
          <a:p>
            <a:pPr eaLnBrk="1" hangingPunct="1">
              <a:spcBef>
                <a:spcPct val="0"/>
              </a:spcBef>
              <a:buClrTx/>
              <a:buSzTx/>
              <a:buFontTx/>
              <a:buNone/>
            </a:pPr>
            <a:r>
              <a:rPr lang="en-US" altLang="en-US" sz="2700" dirty="0">
                <a:cs typeface="Calibri" panose="020F0502020204030204" pitchFamily="34" charset="0"/>
              </a:rPr>
              <a:t>To Page B-8</a:t>
            </a: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r>
              <a:rPr lang="en-US" altLang="en-US" sz="2250" dirty="0">
                <a:solidFill>
                  <a:srgbClr val="FF0000"/>
                </a:solidFill>
                <a:cs typeface="Calibri" panose="020F0502020204030204" pitchFamily="34" charset="0"/>
              </a:rPr>
              <a:t>Don’t miss </a:t>
            </a:r>
          </a:p>
          <a:p>
            <a:pPr eaLnBrk="1" hangingPunct="1">
              <a:spcBef>
                <a:spcPct val="0"/>
              </a:spcBef>
              <a:buClrTx/>
              <a:buSzTx/>
              <a:buFontTx/>
              <a:buNone/>
            </a:pPr>
            <a:r>
              <a:rPr lang="en-US" altLang="en-US" sz="2250" dirty="0">
                <a:solidFill>
                  <a:srgbClr val="FF0000"/>
                </a:solidFill>
                <a:cs typeface="Calibri" panose="020F0502020204030204" pitchFamily="34" charset="0"/>
              </a:rPr>
              <a:t>the </a:t>
            </a:r>
          </a:p>
          <a:p>
            <a:pPr eaLnBrk="1" hangingPunct="1">
              <a:spcBef>
                <a:spcPct val="0"/>
              </a:spcBef>
              <a:buClrTx/>
              <a:buSzTx/>
              <a:buFontTx/>
              <a:buNone/>
            </a:pPr>
            <a:r>
              <a:rPr lang="en-US" altLang="en-US" sz="2250" dirty="0">
                <a:solidFill>
                  <a:srgbClr val="FF0000"/>
                </a:solidFill>
                <a:cs typeface="Calibri" panose="020F0502020204030204" pitchFamily="34" charset="0"/>
              </a:rPr>
              <a:t>footnotes</a:t>
            </a: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endParaRPr lang="en-US" altLang="en-US" sz="2250" dirty="0">
              <a:cs typeface="Calibri" panose="020F0502020204030204" pitchFamily="34" charset="0"/>
            </a:endParaRPr>
          </a:p>
        </p:txBody>
      </p:sp>
      <p:sp>
        <p:nvSpPr>
          <p:cNvPr id="2" name="Rectangle 1"/>
          <p:cNvSpPr/>
          <p:nvPr/>
        </p:nvSpPr>
        <p:spPr>
          <a:xfrm>
            <a:off x="4667250" y="4572000"/>
            <a:ext cx="1543050" cy="89139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91276" y="4914900"/>
            <a:ext cx="1133474" cy="3429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96200" y="3314700"/>
            <a:ext cx="1143000" cy="1257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pPr>
              <a:defRPr/>
            </a:pPr>
            <a:r>
              <a:rPr lang="en-US"/>
              <a:t>Tara Baker - NJ Version - Single Working Parent</a:t>
            </a:r>
            <a:endParaRPr lang="en-US" dirty="0"/>
          </a:p>
        </p:txBody>
      </p:sp>
      <p:sp>
        <p:nvSpPr>
          <p:cNvPr id="12" name="Slide Number Placeholder 11"/>
          <p:cNvSpPr>
            <a:spLocks noGrp="1"/>
          </p:cNvSpPr>
          <p:nvPr>
            <p:ph type="sldNum" sz="quarter" idx="12"/>
          </p:nvPr>
        </p:nvSpPr>
        <p:spPr/>
        <p:txBody>
          <a:bodyPr/>
          <a:lstStyle/>
          <a:p>
            <a:pPr>
              <a:defRPr/>
            </a:pPr>
            <a:fld id="{9C9E3000-1FE7-4597-BE23-A1AC10F0DE04}" type="slidenum">
              <a:rPr lang="en-US" altLang="en-US" smtClean="0"/>
              <a:pPr>
                <a:defRPr/>
              </a:pPr>
              <a:t>8</a:t>
            </a:fld>
            <a:endParaRPr lang="en-US" altLang="en-US" dirty="0"/>
          </a:p>
        </p:txBody>
      </p:sp>
    </p:spTree>
    <p:extLst>
      <p:ext uri="{BB962C8B-B14F-4D97-AF65-F5344CB8AC3E}">
        <p14:creationId xmlns:p14="http://schemas.microsoft.com/office/powerpoint/2010/main" val="26578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9</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1 - 3</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626DA390-905E-4170-B319-2BF4A7999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1949228030"/>
      </p:ext>
    </p:extLst>
  </p:cSld>
  <p:clrMapOvr>
    <a:masterClrMapping/>
  </p:clrMapOvr>
  <p:transition spd="slow"/>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3193</Words>
  <Application>Microsoft Office PowerPoint</Application>
  <PresentationFormat>Widescreen</PresentationFormat>
  <Paragraphs>428</Paragraphs>
  <Slides>51</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vt:lpstr>
      <vt:lpstr>Verdana</vt:lpstr>
      <vt:lpstr>Wingdings</vt:lpstr>
      <vt:lpstr>AARPF PPTX Template Wide</vt:lpstr>
      <vt:lpstr>Single Working Parent</vt:lpstr>
      <vt:lpstr>Single Working Taxpayer</vt:lpstr>
      <vt:lpstr>Five Choices for Filing Status</vt:lpstr>
      <vt:lpstr>Filing Status: Head of Household – Unmarried</vt:lpstr>
      <vt:lpstr>Filing Status: Head of Household – Married</vt:lpstr>
      <vt:lpstr>Filing Status: Head of Household – Providing a Home</vt:lpstr>
      <vt:lpstr>Filing Status: Head of Household - Advantages</vt:lpstr>
      <vt:lpstr>Filing Status: Decision Tree</vt:lpstr>
      <vt:lpstr>Questions</vt:lpstr>
      <vt:lpstr>Dependent Exemption</vt:lpstr>
      <vt:lpstr>Intake and Interview</vt:lpstr>
      <vt:lpstr>Dependency Exemption Rules        </vt:lpstr>
      <vt:lpstr>Qualifying Child - Tests</vt:lpstr>
      <vt:lpstr>Qualifying Child – Terms</vt:lpstr>
      <vt:lpstr>Qualifying Child - Terms (cont)</vt:lpstr>
      <vt:lpstr>Qualifying Child - Terms (cont)</vt:lpstr>
      <vt:lpstr>Qualifying Child - Terms (cont)</vt:lpstr>
      <vt:lpstr>Questions</vt:lpstr>
      <vt:lpstr>Income: Alimony Received</vt:lpstr>
      <vt:lpstr>The Interview </vt:lpstr>
      <vt:lpstr>Income: Alimony Received</vt:lpstr>
      <vt:lpstr>Income: Alimony Received</vt:lpstr>
      <vt:lpstr>Income: Other</vt:lpstr>
      <vt:lpstr>Income: Other - Gambling Winnings</vt:lpstr>
      <vt:lpstr>Income: Other – Cancellation of Debt</vt:lpstr>
      <vt:lpstr>Income: Other – Cancellation of Debt</vt:lpstr>
      <vt:lpstr>Income: Other – Cancellation of Debt - Form 1099-C</vt:lpstr>
      <vt:lpstr>Questions</vt:lpstr>
      <vt:lpstr>Adjustments: Early Withdrawal Penalty </vt:lpstr>
      <vt:lpstr>Credits: Child Tax Credit</vt:lpstr>
      <vt:lpstr>Credits: Child Tax Credit – Two Credits</vt:lpstr>
      <vt:lpstr>Credits: Child Tax Credit Child of Divorced Parents</vt:lpstr>
      <vt:lpstr>Credits: Child and Dependent Care Credit</vt:lpstr>
      <vt:lpstr>Credits: Child and Dependent Care Credit</vt:lpstr>
      <vt:lpstr>Credits: Child and Dependent Care Credit</vt:lpstr>
      <vt:lpstr>Credits: Child and Dependent Care Credit - Caregiver</vt:lpstr>
      <vt:lpstr>Credit: Earned Income Credit (EIC)</vt:lpstr>
      <vt:lpstr>Credit: EIC - Amount of the Credit</vt:lpstr>
      <vt:lpstr>Questions</vt:lpstr>
      <vt:lpstr>Single Working Parent – NJ Considerations</vt:lpstr>
      <vt:lpstr>W2 Box 14; DI Private Plans</vt:lpstr>
      <vt:lpstr>W2 Box 14; Entering Private Plans</vt:lpstr>
      <vt:lpstr>W2 Box 14; Entering Private Plans</vt:lpstr>
      <vt:lpstr>Box 14 – Excess NJ Special Tax Withholdings</vt:lpstr>
      <vt:lpstr>FSA/HSA Distributions</vt:lpstr>
      <vt:lpstr>Disability Pension</vt:lpstr>
      <vt:lpstr>Gambling Winnings: NJ Considerations</vt:lpstr>
      <vt:lpstr>Gambling Winnings: NJ Considerations</vt:lpstr>
      <vt:lpstr>Non-W2G Gambling Winnings: NJ Considerations</vt:lpstr>
      <vt:lpstr>EIC Considerations for NJ</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Working Parent</dc:title>
  <dc:creator/>
  <cp:lastModifiedBy/>
  <cp:revision>15</cp:revision>
  <dcterms:created xsi:type="dcterms:W3CDTF">2013-12-18T19:18:28Z</dcterms:created>
  <dcterms:modified xsi:type="dcterms:W3CDTF">2018-11-27T04:54:03Z</dcterms:modified>
</cp:coreProperties>
</file>